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charts/chart3.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4.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70" r:id="rId2"/>
    <p:sldId id="332" r:id="rId3"/>
    <p:sldId id="371" r:id="rId4"/>
    <p:sldId id="372" r:id="rId5"/>
    <p:sldId id="338" r:id="rId6"/>
    <p:sldId id="350" r:id="rId7"/>
    <p:sldId id="393" r:id="rId8"/>
    <p:sldId id="351" r:id="rId9"/>
    <p:sldId id="374" r:id="rId10"/>
    <p:sldId id="375" r:id="rId11"/>
    <p:sldId id="376" r:id="rId12"/>
    <p:sldId id="377" r:id="rId13"/>
    <p:sldId id="387" r:id="rId14"/>
    <p:sldId id="390" r:id="rId15"/>
    <p:sldId id="352" r:id="rId16"/>
    <p:sldId id="353" r:id="rId17"/>
    <p:sldId id="354" r:id="rId18"/>
    <p:sldId id="382" r:id="rId19"/>
    <p:sldId id="386" r:id="rId20"/>
    <p:sldId id="388" r:id="rId21"/>
    <p:sldId id="389" r:id="rId22"/>
    <p:sldId id="392" r:id="rId2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EBE6B1"/>
    <a:srgbClr val="007934"/>
    <a:srgbClr val="275937"/>
    <a:srgbClr val="B5B6B3"/>
    <a:srgbClr val="8E908F"/>
    <a:srgbClr val="565A5C"/>
    <a:srgbClr val="C3E76F"/>
    <a:srgbClr val="61C25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797" autoAdjust="0"/>
    <p:restoredTop sz="94679" autoAdjust="0"/>
  </p:normalViewPr>
  <p:slideViewPr>
    <p:cSldViewPr snapToGrid="0">
      <p:cViewPr varScale="1">
        <p:scale>
          <a:sx n="41" d="100"/>
          <a:sy n="41" d="100"/>
        </p:scale>
        <p:origin x="-1056" y="-102"/>
      </p:cViewPr>
      <p:guideLst>
        <p:guide orient="horz" pos="179"/>
        <p:guide orient="horz" pos="721"/>
        <p:guide orient="horz" pos="547"/>
        <p:guide orient="horz" pos="1793"/>
        <p:guide orient="horz" pos="1983"/>
        <p:guide orient="horz" pos="2340"/>
        <p:guide orient="horz" pos="2530"/>
        <p:guide orient="horz" pos="3780"/>
        <p:guide pos="5582"/>
        <p:guide pos="1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Office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dirty="0"/>
              <a:t>Percent who like </a:t>
            </a:r>
            <a:r>
              <a:rPr lang="en-US" dirty="0" smtClean="0"/>
              <a:t>snickers (reality</a:t>
            </a:r>
            <a:r>
              <a:rPr lang="en-US" dirty="0"/>
              <a:t>)</a:t>
            </a:r>
          </a:p>
        </c:rich>
      </c:tx>
      <c:layout/>
    </c:title>
    <c:plotArea>
      <c:layout/>
      <c:pieChart>
        <c:varyColors val="1"/>
        <c:ser>
          <c:idx val="0"/>
          <c:order val="0"/>
          <c:tx>
            <c:strRef>
              <c:f>Sheet1!$B$1</c:f>
              <c:strCache>
                <c:ptCount val="1"/>
                <c:pt idx="0">
                  <c:v>Percent who like my chocolate chip cookies (reality)</c:v>
                </c:pt>
              </c:strCache>
            </c:strRef>
          </c:tx>
          <c:dLbls>
            <c:dLbl>
              <c:idx val="0"/>
              <c:layout/>
              <c:showVal val="1"/>
            </c:dLbl>
            <c:dLbl>
              <c:idx val="1"/>
              <c:layout>
                <c:manualLayout>
                  <c:x val="0.18722236020995439"/>
                  <c:y val="-0.12845055484970422"/>
                </c:manualLayout>
              </c:layout>
              <c:showVal val="1"/>
            </c:dLbl>
            <c:delete val="1"/>
          </c:dLbls>
          <c:cat>
            <c:strRef>
              <c:f>Sheet1!$A$2:$A$3</c:f>
              <c:strCache>
                <c:ptCount val="2"/>
                <c:pt idx="0">
                  <c:v>Like them</c:v>
                </c:pt>
                <c:pt idx="1">
                  <c:v>Hate them</c:v>
                </c:pt>
              </c:strCache>
            </c:strRef>
          </c:cat>
          <c:val>
            <c:numRef>
              <c:f>Sheet1!$B$2:$B$3</c:f>
              <c:numCache>
                <c:formatCode>0%</c:formatCode>
                <c:ptCount val="2"/>
                <c:pt idx="0">
                  <c:v>0.2</c:v>
                </c:pt>
                <c:pt idx="1">
                  <c:v>0.8</c:v>
                </c:pt>
              </c:numCache>
            </c:numRef>
          </c:val>
        </c:ser>
        <c:firstSliceAng val="0"/>
      </c:pieChart>
    </c:plotArea>
    <c:legend>
      <c:legendPos val="r"/>
      <c:layout>
        <c:manualLayout>
          <c:xMode val="edge"/>
          <c:yMode val="edge"/>
          <c:x val="0.64864578594342592"/>
          <c:y val="0.4753829487946476"/>
          <c:w val="0.32937986376495726"/>
          <c:h val="0.13859101681133693"/>
        </c:manualLayout>
      </c:layout>
    </c:legend>
    <c:plotVisOnly val="1"/>
  </c:chart>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dirty="0"/>
              <a:t>Percent who </a:t>
            </a:r>
            <a:r>
              <a:rPr lang="en-US" dirty="0" smtClean="0"/>
              <a:t>like snickers</a:t>
            </a:r>
            <a:r>
              <a:rPr lang="en-US" baseline="0" dirty="0" smtClean="0"/>
              <a:t> </a:t>
            </a:r>
            <a:r>
              <a:rPr lang="en-US" dirty="0" smtClean="0"/>
              <a:t>(What my</a:t>
            </a:r>
            <a:r>
              <a:rPr lang="en-US" baseline="0" dirty="0" smtClean="0"/>
              <a:t> survey says</a:t>
            </a:r>
            <a:r>
              <a:rPr lang="en-US" dirty="0" smtClean="0"/>
              <a:t>)</a:t>
            </a:r>
            <a:endParaRPr lang="en-US" dirty="0"/>
          </a:p>
        </c:rich>
      </c:tx>
      <c:layout/>
    </c:title>
    <c:plotArea>
      <c:layout/>
      <c:pieChart>
        <c:varyColors val="1"/>
        <c:ser>
          <c:idx val="0"/>
          <c:order val="0"/>
          <c:tx>
            <c:strRef>
              <c:f>Sheet1!$B$1</c:f>
              <c:strCache>
                <c:ptCount val="1"/>
                <c:pt idx="0">
                  <c:v>Percent who like my chocolate chip cookies (reality)</c:v>
                </c:pt>
              </c:strCache>
            </c:strRef>
          </c:tx>
          <c:spPr>
            <a:solidFill>
              <a:schemeClr val="tx1">
                <a:lumMod val="20000"/>
                <a:lumOff val="80000"/>
              </a:schemeClr>
            </a:solidFill>
          </c:spPr>
          <c:dPt>
            <c:idx val="0"/>
            <c:spPr>
              <a:solidFill>
                <a:schemeClr val="accent1"/>
              </a:solidFill>
            </c:spPr>
          </c:dPt>
          <c:dPt>
            <c:idx val="1"/>
            <c:spPr>
              <a:solidFill>
                <a:schemeClr val="accent6"/>
              </a:solidFill>
            </c:spPr>
          </c:dPt>
          <c:dLbls>
            <c:dLbl>
              <c:idx val="0"/>
              <c:layout>
                <c:manualLayout>
                  <c:x val="-0.20298334318614247"/>
                  <c:y val="6.6413908002332572E-2"/>
                </c:manualLayout>
              </c:layout>
              <c:tx>
                <c:rich>
                  <a:bodyPr/>
                  <a:lstStyle/>
                  <a:p>
                    <a:r>
                      <a:rPr lang="en-US" dirty="0" smtClean="0"/>
                      <a:t>50</a:t>
                    </a:r>
                    <a:r>
                      <a:rPr lang="en-US" dirty="0"/>
                      <a:t>%</a:t>
                    </a:r>
                  </a:p>
                </c:rich>
              </c:tx>
              <c:showVal val="1"/>
            </c:dLbl>
            <c:dLbl>
              <c:idx val="1"/>
              <c:layout>
                <c:manualLayout>
                  <c:x val="-0.10305093296652806"/>
                  <c:y val="-0.14940433657379229"/>
                </c:manualLayout>
              </c:layout>
              <c:showVal val="1"/>
            </c:dLbl>
            <c:dLbl>
              <c:idx val="2"/>
              <c:layout>
                <c:manualLayout>
                  <c:x val="0.14718994035540844"/>
                  <c:y val="8.4300763856816702E-2"/>
                </c:manualLayout>
              </c:layout>
              <c:tx>
                <c:rich>
                  <a:bodyPr/>
                  <a:lstStyle/>
                  <a:p>
                    <a:r>
                      <a:rPr lang="en-US" dirty="0" smtClean="0"/>
                      <a:t>Error</a:t>
                    </a:r>
                    <a:endParaRPr lang="en-US" dirty="0"/>
                  </a:p>
                </c:rich>
              </c:tx>
              <c:showVal val="1"/>
            </c:dLbl>
            <c:delete val="1"/>
          </c:dLbls>
          <c:cat>
            <c:strRef>
              <c:f>Sheet1!$A$2:$A$4</c:f>
              <c:strCache>
                <c:ptCount val="3"/>
                <c:pt idx="0">
                  <c:v>Like them</c:v>
                </c:pt>
                <c:pt idx="1">
                  <c:v>Hate them</c:v>
                </c:pt>
                <c:pt idx="2">
                  <c:v>Error</c:v>
                </c:pt>
              </c:strCache>
            </c:strRef>
          </c:cat>
          <c:val>
            <c:numRef>
              <c:f>Sheet1!$B$2:$B$4</c:f>
              <c:numCache>
                <c:formatCode>0%</c:formatCode>
                <c:ptCount val="3"/>
                <c:pt idx="0">
                  <c:v>0.2</c:v>
                </c:pt>
                <c:pt idx="1">
                  <c:v>0.5</c:v>
                </c:pt>
                <c:pt idx="2">
                  <c:v>0.30000000000000032</c:v>
                </c:pt>
              </c:numCache>
            </c:numRef>
          </c:val>
        </c:ser>
        <c:firstSliceAng val="0"/>
      </c:pieChart>
    </c:plotArea>
    <c:legend>
      <c:legendPos val="r"/>
      <c:layout>
        <c:manualLayout>
          <c:xMode val="edge"/>
          <c:yMode val="edge"/>
          <c:x val="0.64864578594342615"/>
          <c:y val="0.47538294879464793"/>
          <c:w val="0.32937986376495765"/>
          <c:h val="0.13859101681133698"/>
        </c:manualLayout>
      </c:layout>
    </c:legend>
    <c:plotVisOnly val="1"/>
  </c:chart>
  <c:txPr>
    <a:bodyPr/>
    <a:lstStyle/>
    <a:p>
      <a:pPr>
        <a:defRPr sz="1800"/>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manualLayout>
          <c:layoutTarget val="inner"/>
          <c:xMode val="edge"/>
          <c:yMode val="edge"/>
          <c:x val="0.41617746884113094"/>
          <c:y val="0"/>
          <c:w val="0.53777003769956366"/>
          <c:h val="0.83569747048664289"/>
        </c:manualLayout>
      </c:layout>
      <c:barChart>
        <c:barDir val="bar"/>
        <c:grouping val="clustered"/>
        <c:ser>
          <c:idx val="0"/>
          <c:order val="0"/>
          <c:tx>
            <c:strRef>
              <c:f>Sheet1!$B$1</c:f>
              <c:strCache>
                <c:ptCount val="1"/>
                <c:pt idx="0">
                  <c:v>Column1</c:v>
                </c:pt>
              </c:strCache>
            </c:strRef>
          </c:tx>
          <c:dLbls>
            <c:showVal val="1"/>
          </c:dLbls>
          <c:cat>
            <c:strRef>
              <c:f>Sheet1!$A$2:$A$14</c:f>
              <c:strCache>
                <c:ptCount val="13"/>
                <c:pt idx="0">
                  <c:v>Admission cost</c:v>
                </c:pt>
                <c:pt idx="1">
                  <c:v>Too spread out</c:v>
                </c:pt>
                <c:pt idx="2">
                  <c:v>Increase trains/transportation</c:v>
                </c:pt>
                <c:pt idx="3">
                  <c:v>Too crowded</c:v>
                </c:pt>
                <c:pt idx="4">
                  <c:v>Too many  hills</c:v>
                </c:pt>
                <c:pt idx="5">
                  <c:v>Lines to get in </c:v>
                </c:pt>
                <c:pt idx="6">
                  <c:v>Not enough time</c:v>
                </c:pt>
                <c:pt idx="7">
                  <c:v>Increase concession areas</c:v>
                </c:pt>
                <c:pt idx="8">
                  <c:v>Improve animal environment</c:v>
                </c:pt>
                <c:pt idx="9">
                  <c:v>Cost (non specific)</c:v>
                </c:pt>
                <c:pt idx="10">
                  <c:v>Food Cost</c:v>
                </c:pt>
                <c:pt idx="11">
                  <c:v>Parking</c:v>
                </c:pt>
                <c:pt idx="12">
                  <c:v>Nothing</c:v>
                </c:pt>
              </c:strCache>
            </c:strRef>
          </c:cat>
          <c:val>
            <c:numRef>
              <c:f>Sheet1!$B$2:$B$14</c:f>
              <c:numCache>
                <c:formatCode>0%</c:formatCode>
                <c:ptCount val="13"/>
                <c:pt idx="0">
                  <c:v>1.0999999999999998E-2</c:v>
                </c:pt>
                <c:pt idx="1">
                  <c:v>1.7000000000000001E-2</c:v>
                </c:pt>
                <c:pt idx="2">
                  <c:v>3.7999999999999999E-2</c:v>
                </c:pt>
                <c:pt idx="3">
                  <c:v>4.3000000000000003E-2</c:v>
                </c:pt>
                <c:pt idx="4">
                  <c:v>4.9000000000000113E-2</c:v>
                </c:pt>
                <c:pt idx="5">
                  <c:v>5.3000000000000012E-2</c:v>
                </c:pt>
                <c:pt idx="6">
                  <c:v>5.7000000000000023E-2</c:v>
                </c:pt>
                <c:pt idx="7">
                  <c:v>5.8000000000000003E-2</c:v>
                </c:pt>
                <c:pt idx="8">
                  <c:v>6.1000000000000013E-2</c:v>
                </c:pt>
                <c:pt idx="9">
                  <c:v>8.8000000000000064E-2</c:v>
                </c:pt>
                <c:pt idx="10">
                  <c:v>0.10199999999999998</c:v>
                </c:pt>
                <c:pt idx="11">
                  <c:v>0.13400000000000001</c:v>
                </c:pt>
                <c:pt idx="12">
                  <c:v>0.14500000000000021</c:v>
                </c:pt>
              </c:numCache>
            </c:numRef>
          </c:val>
        </c:ser>
        <c:axId val="66088320"/>
        <c:axId val="66090112"/>
      </c:barChart>
      <c:catAx>
        <c:axId val="66088320"/>
        <c:scaling>
          <c:orientation val="minMax"/>
        </c:scaling>
        <c:axPos val="l"/>
        <c:tickLblPos val="nextTo"/>
        <c:crossAx val="66090112"/>
        <c:crosses val="autoZero"/>
        <c:auto val="1"/>
        <c:lblAlgn val="ctr"/>
        <c:lblOffset val="100"/>
      </c:catAx>
      <c:valAx>
        <c:axId val="66090112"/>
        <c:scaling>
          <c:orientation val="minMax"/>
          <c:max val="1"/>
        </c:scaling>
        <c:axPos val="b"/>
        <c:majorGridlines>
          <c:spPr>
            <a:ln>
              <a:solidFill>
                <a:srgbClr val="FFFFFF"/>
              </a:solidFill>
            </a:ln>
          </c:spPr>
        </c:majorGridlines>
        <c:numFmt formatCode="0%" sourceLinked="1"/>
        <c:tickLblPos val="nextTo"/>
        <c:crossAx val="66088320"/>
        <c:crosses val="autoZero"/>
        <c:crossBetween val="between"/>
      </c:valAx>
      <c:spPr>
        <a:solidFill>
          <a:schemeClr val="bg1"/>
        </a:solidFill>
      </c:spPr>
    </c:plotArea>
    <c:plotVisOnly val="1"/>
  </c:chart>
  <c:txPr>
    <a:bodyPr/>
    <a:lstStyle/>
    <a:p>
      <a:pPr>
        <a:defRPr sz="1800"/>
      </a:pPr>
      <a:endParaRPr lang="en-US"/>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manualLayout>
          <c:layoutTarget val="inner"/>
          <c:xMode val="edge"/>
          <c:yMode val="edge"/>
          <c:x val="0.41617746884113094"/>
          <c:y val="0"/>
          <c:w val="0.53777003769956322"/>
          <c:h val="0.83569747048664256"/>
        </c:manualLayout>
      </c:layout>
      <c:barChart>
        <c:barDir val="bar"/>
        <c:grouping val="clustered"/>
        <c:ser>
          <c:idx val="0"/>
          <c:order val="0"/>
          <c:tx>
            <c:strRef>
              <c:f>Sheet1!$B$1</c:f>
              <c:strCache>
                <c:ptCount val="1"/>
                <c:pt idx="0">
                  <c:v>Column1</c:v>
                </c:pt>
              </c:strCache>
            </c:strRef>
          </c:tx>
          <c:dLbls>
            <c:showVal val="1"/>
          </c:dLbls>
          <c:cat>
            <c:strRef>
              <c:f>Sheet1!$A$2:$A$14</c:f>
              <c:strCache>
                <c:ptCount val="13"/>
                <c:pt idx="0">
                  <c:v>Admission cost</c:v>
                </c:pt>
                <c:pt idx="1">
                  <c:v>Too spread out</c:v>
                </c:pt>
                <c:pt idx="2">
                  <c:v>Increase trains/transportation</c:v>
                </c:pt>
                <c:pt idx="3">
                  <c:v>Too crowded</c:v>
                </c:pt>
                <c:pt idx="4">
                  <c:v>Too many  hills</c:v>
                </c:pt>
                <c:pt idx="5">
                  <c:v>Lines to get in </c:v>
                </c:pt>
                <c:pt idx="6">
                  <c:v>Not enough time</c:v>
                </c:pt>
                <c:pt idx="7">
                  <c:v>Increase concession areas</c:v>
                </c:pt>
                <c:pt idx="8">
                  <c:v>Improve animal environment</c:v>
                </c:pt>
                <c:pt idx="9">
                  <c:v>Cost (non specific)</c:v>
                </c:pt>
                <c:pt idx="10">
                  <c:v>Food Cost</c:v>
                </c:pt>
                <c:pt idx="11">
                  <c:v>Parking</c:v>
                </c:pt>
                <c:pt idx="12">
                  <c:v>Nothing</c:v>
                </c:pt>
              </c:strCache>
            </c:strRef>
          </c:cat>
          <c:val>
            <c:numRef>
              <c:f>Sheet1!$B$2:$B$14</c:f>
              <c:numCache>
                <c:formatCode>0%</c:formatCode>
                <c:ptCount val="13"/>
                <c:pt idx="0">
                  <c:v>1.0999999999999998E-2</c:v>
                </c:pt>
                <c:pt idx="1">
                  <c:v>1.7000000000000001E-2</c:v>
                </c:pt>
                <c:pt idx="2">
                  <c:v>3.7999999999999999E-2</c:v>
                </c:pt>
                <c:pt idx="3">
                  <c:v>4.3000000000000003E-2</c:v>
                </c:pt>
                <c:pt idx="4">
                  <c:v>4.9000000000000113E-2</c:v>
                </c:pt>
                <c:pt idx="5">
                  <c:v>5.3000000000000012E-2</c:v>
                </c:pt>
                <c:pt idx="6">
                  <c:v>5.7000000000000023E-2</c:v>
                </c:pt>
                <c:pt idx="7">
                  <c:v>5.8000000000000003E-2</c:v>
                </c:pt>
                <c:pt idx="8">
                  <c:v>6.1000000000000013E-2</c:v>
                </c:pt>
                <c:pt idx="9">
                  <c:v>8.8000000000000064E-2</c:v>
                </c:pt>
                <c:pt idx="10">
                  <c:v>0.10199999999999998</c:v>
                </c:pt>
                <c:pt idx="11">
                  <c:v>0.13400000000000001</c:v>
                </c:pt>
                <c:pt idx="12">
                  <c:v>0.14500000000000021</c:v>
                </c:pt>
              </c:numCache>
            </c:numRef>
          </c:val>
        </c:ser>
        <c:axId val="66786432"/>
        <c:axId val="66787968"/>
      </c:barChart>
      <c:catAx>
        <c:axId val="66786432"/>
        <c:scaling>
          <c:orientation val="minMax"/>
        </c:scaling>
        <c:axPos val="l"/>
        <c:tickLblPos val="nextTo"/>
        <c:crossAx val="66787968"/>
        <c:crosses val="autoZero"/>
        <c:auto val="1"/>
        <c:lblAlgn val="ctr"/>
        <c:lblOffset val="100"/>
      </c:catAx>
      <c:valAx>
        <c:axId val="66787968"/>
        <c:scaling>
          <c:orientation val="minMax"/>
          <c:max val="1"/>
        </c:scaling>
        <c:axPos val="b"/>
        <c:majorGridlines>
          <c:spPr>
            <a:ln>
              <a:solidFill>
                <a:srgbClr val="FFFFFF"/>
              </a:solidFill>
            </a:ln>
          </c:spPr>
        </c:majorGridlines>
        <c:numFmt formatCode="0%" sourceLinked="1"/>
        <c:tickLblPos val="nextTo"/>
        <c:crossAx val="66786432"/>
        <c:crosses val="autoZero"/>
        <c:crossBetween val="between"/>
      </c:valAx>
      <c:spPr>
        <a:solidFill>
          <a:schemeClr val="bg1"/>
        </a:solidFill>
      </c:spPr>
    </c:plotArea>
    <c:plotVisOnly val="1"/>
  </c:chart>
  <c:txPr>
    <a:bodyPr/>
    <a:lstStyle/>
    <a:p>
      <a:pPr>
        <a:defRPr sz="1800"/>
      </a:pPr>
      <a:endParaRPr lang="en-US"/>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dirty="0"/>
          </a:p>
        </p:txBody>
      </p:sp>
      <p:sp>
        <p:nvSpPr>
          <p:cNvPr id="614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dirty="0"/>
          </a:p>
        </p:txBody>
      </p:sp>
      <p:sp>
        <p:nvSpPr>
          <p:cNvPr id="614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614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15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dirty="0"/>
          </a:p>
        </p:txBody>
      </p:sp>
      <p:sp>
        <p:nvSpPr>
          <p:cNvPr id="615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F8B2F3AC-8317-4925-AFEA-19608CD79CC0}" type="slidenum">
              <a:rPr lang="en-US"/>
              <a:pPr/>
              <a:t>‹#›</a:t>
            </a:fld>
            <a:endParaRPr lang="en-US" dirty="0"/>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Explain how mode and sample frame work together. If I have a list of addressses for everyone in Omaha, maybe I use face-to-face or mail. If I have a list of</a:t>
            </a:r>
            <a:r>
              <a:rPr lang="en-US" baseline="0" dirty="0" smtClean="0"/>
              <a:t> emails for all students at UNO, maybe I send them emails. </a:t>
            </a:r>
            <a:endParaRPr lang="en-US" dirty="0"/>
          </a:p>
        </p:txBody>
      </p:sp>
      <p:sp>
        <p:nvSpPr>
          <p:cNvPr id="4" name="Slide Number Placeholder 3"/>
          <p:cNvSpPr>
            <a:spLocks noGrp="1"/>
          </p:cNvSpPr>
          <p:nvPr>
            <p:ph type="sldNum" sz="quarter" idx="10"/>
          </p:nvPr>
        </p:nvSpPr>
        <p:spPr/>
        <p:txBody>
          <a:bodyPr/>
          <a:lstStyle/>
          <a:p>
            <a:fld id="{F8B2F3AC-8317-4925-AFEA-19608CD79CC0}" type="slidenum">
              <a:rPr lang="en-US" smtClean="0"/>
              <a:pPr/>
              <a:t>5</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Irrelevant</a:t>
            </a:r>
            <a:r>
              <a:rPr lang="en-US" baseline="0" dirty="0" smtClean="0"/>
              <a:t> answer choices</a:t>
            </a:r>
            <a:endParaRPr lang="en-US" dirty="0"/>
          </a:p>
        </p:txBody>
      </p:sp>
      <p:sp>
        <p:nvSpPr>
          <p:cNvPr id="4" name="Slide Number Placeholder 3"/>
          <p:cNvSpPr>
            <a:spLocks noGrp="1"/>
          </p:cNvSpPr>
          <p:nvPr>
            <p:ph type="sldNum" sz="quarter" idx="10"/>
          </p:nvPr>
        </p:nvSpPr>
        <p:spPr/>
        <p:txBody>
          <a:bodyPr/>
          <a:lstStyle/>
          <a:p>
            <a:fld id="{F8B2F3AC-8317-4925-AFEA-19608CD79CC0}" type="slidenum">
              <a:rPr lang="en-US" smtClean="0"/>
              <a:pPr/>
              <a:t>8</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Irrelevant</a:t>
            </a:r>
            <a:r>
              <a:rPr lang="en-US" baseline="0" dirty="0" smtClean="0"/>
              <a:t> answer choices</a:t>
            </a:r>
            <a:endParaRPr lang="en-US" dirty="0"/>
          </a:p>
        </p:txBody>
      </p:sp>
      <p:sp>
        <p:nvSpPr>
          <p:cNvPr id="4" name="Slide Number Placeholder 3"/>
          <p:cNvSpPr>
            <a:spLocks noGrp="1"/>
          </p:cNvSpPr>
          <p:nvPr>
            <p:ph type="sldNum" sz="quarter" idx="10"/>
          </p:nvPr>
        </p:nvSpPr>
        <p:spPr/>
        <p:txBody>
          <a:bodyPr/>
          <a:lstStyle/>
          <a:p>
            <a:fld id="{F8B2F3AC-8317-4925-AFEA-19608CD79CC0}" type="slidenum">
              <a:rPr lang="en-US" smtClean="0"/>
              <a:pPr/>
              <a:t>9</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Irrelevant</a:t>
            </a:r>
            <a:r>
              <a:rPr lang="en-US" baseline="0" dirty="0" smtClean="0"/>
              <a:t> answer choices</a:t>
            </a:r>
            <a:endParaRPr lang="en-US" dirty="0"/>
          </a:p>
        </p:txBody>
      </p:sp>
      <p:sp>
        <p:nvSpPr>
          <p:cNvPr id="4" name="Slide Number Placeholder 3"/>
          <p:cNvSpPr>
            <a:spLocks noGrp="1"/>
          </p:cNvSpPr>
          <p:nvPr>
            <p:ph type="sldNum" sz="quarter" idx="10"/>
          </p:nvPr>
        </p:nvSpPr>
        <p:spPr/>
        <p:txBody>
          <a:bodyPr/>
          <a:lstStyle/>
          <a:p>
            <a:fld id="{F8B2F3AC-8317-4925-AFEA-19608CD79CC0}" type="slidenum">
              <a:rPr lang="en-US" smtClean="0"/>
              <a:pPr/>
              <a:t>10</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Irrelevant</a:t>
            </a:r>
            <a:r>
              <a:rPr lang="en-US" baseline="0" dirty="0" smtClean="0"/>
              <a:t> answer choices</a:t>
            </a:r>
            <a:endParaRPr lang="en-US" dirty="0"/>
          </a:p>
        </p:txBody>
      </p:sp>
      <p:sp>
        <p:nvSpPr>
          <p:cNvPr id="4" name="Slide Number Placeholder 3"/>
          <p:cNvSpPr>
            <a:spLocks noGrp="1"/>
          </p:cNvSpPr>
          <p:nvPr>
            <p:ph type="sldNum" sz="quarter" idx="10"/>
          </p:nvPr>
        </p:nvSpPr>
        <p:spPr/>
        <p:txBody>
          <a:bodyPr/>
          <a:lstStyle/>
          <a:p>
            <a:fld id="{F8B2F3AC-8317-4925-AFEA-19608CD79CC0}" type="slidenum">
              <a:rPr lang="en-US" smtClean="0"/>
              <a:pPr/>
              <a:t>11</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Irrelevant</a:t>
            </a:r>
            <a:r>
              <a:rPr lang="en-US" baseline="0" dirty="0" smtClean="0"/>
              <a:t> answer choices</a:t>
            </a:r>
            <a:endParaRPr lang="en-US" dirty="0"/>
          </a:p>
        </p:txBody>
      </p:sp>
      <p:sp>
        <p:nvSpPr>
          <p:cNvPr id="4" name="Slide Number Placeholder 3"/>
          <p:cNvSpPr>
            <a:spLocks noGrp="1"/>
          </p:cNvSpPr>
          <p:nvPr>
            <p:ph type="sldNum" sz="quarter" idx="10"/>
          </p:nvPr>
        </p:nvSpPr>
        <p:spPr/>
        <p:txBody>
          <a:bodyPr/>
          <a:lstStyle/>
          <a:p>
            <a:fld id="{F8B2F3AC-8317-4925-AFEA-19608CD79CC0}" type="slidenum">
              <a:rPr lang="en-US" smtClean="0"/>
              <a:pPr/>
              <a:t>12</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Irrelevant</a:t>
            </a:r>
            <a:r>
              <a:rPr lang="en-US" baseline="0" dirty="0" smtClean="0"/>
              <a:t> answer choices</a:t>
            </a:r>
            <a:endParaRPr lang="en-US" dirty="0"/>
          </a:p>
        </p:txBody>
      </p:sp>
      <p:sp>
        <p:nvSpPr>
          <p:cNvPr id="4" name="Slide Number Placeholder 3"/>
          <p:cNvSpPr>
            <a:spLocks noGrp="1"/>
          </p:cNvSpPr>
          <p:nvPr>
            <p:ph type="sldNum" sz="quarter" idx="10"/>
          </p:nvPr>
        </p:nvSpPr>
        <p:spPr/>
        <p:txBody>
          <a:bodyPr/>
          <a:lstStyle/>
          <a:p>
            <a:fld id="{F8B2F3AC-8317-4925-AFEA-19608CD79CC0}" type="slidenum">
              <a:rPr lang="en-US" smtClean="0"/>
              <a:pPr/>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3088" name="Picture 16" descr="PollFooter_white"/>
          <p:cNvPicPr>
            <a:picLocks noChangeAspect="1" noChangeArrowheads="1"/>
          </p:cNvPicPr>
          <p:nvPr userDrawn="1"/>
        </p:nvPicPr>
        <p:blipFill>
          <a:blip r:embed="rId2" cstate="print"/>
          <a:srcRect/>
          <a:stretch>
            <a:fillRect/>
          </a:stretch>
        </p:blipFill>
        <p:spPr bwMode="auto">
          <a:xfrm>
            <a:off x="0" y="6000750"/>
            <a:ext cx="9144000" cy="857250"/>
          </a:xfrm>
          <a:prstGeom prst="rect">
            <a:avLst/>
          </a:prstGeom>
          <a:noFill/>
        </p:spPr>
      </p:pic>
      <p:sp>
        <p:nvSpPr>
          <p:cNvPr id="3078" name="Line 6"/>
          <p:cNvSpPr>
            <a:spLocks noChangeShapeType="1"/>
          </p:cNvSpPr>
          <p:nvPr userDrawn="1"/>
        </p:nvSpPr>
        <p:spPr bwMode="auto">
          <a:xfrm>
            <a:off x="0" y="857250"/>
            <a:ext cx="9144000" cy="0"/>
          </a:xfrm>
          <a:prstGeom prst="line">
            <a:avLst/>
          </a:prstGeom>
          <a:noFill/>
          <a:ln w="9525">
            <a:solidFill>
              <a:srgbClr val="B5B6B3"/>
            </a:solidFill>
            <a:round/>
            <a:headEnd/>
            <a:tailEnd/>
          </a:ln>
          <a:effectLst/>
        </p:spPr>
        <p:txBody>
          <a:bodyPr wrap="none" anchor="ctr"/>
          <a:lstStyle/>
          <a:p>
            <a:endParaRPr lang="en-US" dirty="0"/>
          </a:p>
        </p:txBody>
      </p:sp>
      <p:sp>
        <p:nvSpPr>
          <p:cNvPr id="3080" name="Rectangle 8"/>
          <p:cNvSpPr>
            <a:spLocks noGrp="1" noChangeArrowheads="1"/>
          </p:cNvSpPr>
          <p:nvPr>
            <p:ph type="ctrTitle"/>
          </p:nvPr>
        </p:nvSpPr>
        <p:spPr>
          <a:xfrm>
            <a:off x="190500" y="2955925"/>
            <a:ext cx="7772400" cy="522288"/>
          </a:xfrm>
        </p:spPr>
        <p:txBody>
          <a:bodyPr/>
          <a:lstStyle>
            <a:lvl1pPr>
              <a:defRPr/>
            </a:lvl1pPr>
          </a:lstStyle>
          <a:p>
            <a:r>
              <a:rPr lang="en-US"/>
              <a:t>Click to edit Master title style</a:t>
            </a:r>
          </a:p>
        </p:txBody>
      </p:sp>
      <p:sp>
        <p:nvSpPr>
          <p:cNvPr id="3081" name="Rectangle 9"/>
          <p:cNvSpPr>
            <a:spLocks noGrp="1" noChangeArrowheads="1"/>
          </p:cNvSpPr>
          <p:nvPr>
            <p:ph type="subTitle" idx="1"/>
          </p:nvPr>
        </p:nvSpPr>
        <p:spPr>
          <a:xfrm>
            <a:off x="190500" y="3398838"/>
            <a:ext cx="6400800" cy="482600"/>
          </a:xfrm>
        </p:spPr>
        <p:txBody>
          <a:bodyPr/>
          <a:lstStyle>
            <a:lvl1pPr marL="0" indent="0">
              <a:buFont typeface="Wingdings" pitchFamily="2" charset="2"/>
              <a:buNone/>
              <a:defRPr sz="1800"/>
            </a:lvl1pPr>
          </a:lstStyle>
          <a:p>
            <a:r>
              <a:rPr lang="en-US"/>
              <a:t>Click to edit Master subtitle style</a:t>
            </a:r>
          </a:p>
        </p:txBody>
      </p:sp>
      <p:sp>
        <p:nvSpPr>
          <p:cNvPr id="3079" name="Line 7"/>
          <p:cNvSpPr>
            <a:spLocks noChangeShapeType="1"/>
          </p:cNvSpPr>
          <p:nvPr userDrawn="1"/>
        </p:nvSpPr>
        <p:spPr bwMode="auto">
          <a:xfrm>
            <a:off x="0" y="5991225"/>
            <a:ext cx="9144000" cy="0"/>
          </a:xfrm>
          <a:prstGeom prst="line">
            <a:avLst/>
          </a:prstGeom>
          <a:noFill/>
          <a:ln w="3175">
            <a:solidFill>
              <a:srgbClr val="B5B6B3"/>
            </a:solidFill>
            <a:round/>
            <a:headEnd/>
            <a:tailEnd/>
          </a:ln>
          <a:effectLst/>
        </p:spPr>
        <p:txBody>
          <a:body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0FEEC487-F27C-46B0-9E0B-2C5CEC2B62AE}" type="slidenum">
              <a:rPr lang="en-US"/>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18300" y="188913"/>
            <a:ext cx="2181225" cy="55927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71450" y="188913"/>
            <a:ext cx="6394450" cy="55927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EEB7D45B-8BED-4495-873A-4D272B62EE47}" type="slidenum">
              <a:rPr lang="en-US"/>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789EFD8A-3B1B-4513-B85A-7DF7E43E812F}" type="slidenum">
              <a:rPr lang="en-US"/>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06792228-42F3-4C04-BBA0-ACEAF73A964B}" type="slidenum">
              <a:rPr lang="en-US"/>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85750" y="1143000"/>
            <a:ext cx="4210050" cy="4638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143000"/>
            <a:ext cx="4210050" cy="4638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5807F276-6B16-46AB-B0B4-18540C5C6C13}" type="slidenum">
              <a:rPr lang="en-US"/>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B9193393-4D6A-4D7E-928D-6023416D3ABF}" type="slidenum">
              <a:rPr lang="en-US"/>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8E23A21D-9D24-427C-BF9C-4BE5F792A117}" type="slidenum">
              <a:rPr lang="en-US"/>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5DCD0BDC-05B2-4950-A466-277368EF4F4B}" type="slidenum">
              <a:rPr lang="en-US"/>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7D89653E-6A34-4B31-BB89-ACD91776738F}" type="slidenum">
              <a:rPr lang="en-US"/>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612A1508-C632-4185-AA25-F4CA378368F6}" type="slidenum">
              <a:rPr lang="en-US"/>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42" name="Picture 18" descr="PollFooter_white"/>
          <p:cNvPicPr>
            <a:picLocks noChangeAspect="1" noChangeArrowheads="1"/>
          </p:cNvPicPr>
          <p:nvPr userDrawn="1"/>
        </p:nvPicPr>
        <p:blipFill>
          <a:blip r:embed="rId13" cstate="print"/>
          <a:srcRect/>
          <a:stretch>
            <a:fillRect/>
          </a:stretch>
        </p:blipFill>
        <p:spPr bwMode="auto">
          <a:xfrm>
            <a:off x="0" y="6000750"/>
            <a:ext cx="9144000" cy="857250"/>
          </a:xfrm>
          <a:prstGeom prst="rect">
            <a:avLst/>
          </a:prstGeom>
          <a:noFill/>
        </p:spPr>
      </p:pic>
      <p:sp>
        <p:nvSpPr>
          <p:cNvPr id="1032" name="Line 8"/>
          <p:cNvSpPr>
            <a:spLocks noChangeShapeType="1"/>
          </p:cNvSpPr>
          <p:nvPr userDrawn="1"/>
        </p:nvSpPr>
        <p:spPr bwMode="auto">
          <a:xfrm>
            <a:off x="0" y="857250"/>
            <a:ext cx="9144000" cy="0"/>
          </a:xfrm>
          <a:prstGeom prst="line">
            <a:avLst/>
          </a:prstGeom>
          <a:noFill/>
          <a:ln w="9525">
            <a:solidFill>
              <a:srgbClr val="B5B6B3"/>
            </a:solidFill>
            <a:round/>
            <a:headEnd/>
            <a:tailEnd/>
          </a:ln>
          <a:effectLst/>
        </p:spPr>
        <p:txBody>
          <a:bodyPr wrap="none" anchor="ctr"/>
          <a:lstStyle/>
          <a:p>
            <a:endParaRPr lang="en-US" dirty="0"/>
          </a:p>
        </p:txBody>
      </p:sp>
      <p:sp>
        <p:nvSpPr>
          <p:cNvPr id="1033" name="Line 9"/>
          <p:cNvSpPr>
            <a:spLocks noChangeShapeType="1"/>
          </p:cNvSpPr>
          <p:nvPr userDrawn="1"/>
        </p:nvSpPr>
        <p:spPr bwMode="auto">
          <a:xfrm>
            <a:off x="0" y="5991225"/>
            <a:ext cx="9144000" cy="0"/>
          </a:xfrm>
          <a:prstGeom prst="line">
            <a:avLst/>
          </a:prstGeom>
          <a:noFill/>
          <a:ln w="3175">
            <a:solidFill>
              <a:srgbClr val="B5B6B3"/>
            </a:solidFill>
            <a:round/>
            <a:headEnd/>
            <a:tailEnd/>
          </a:ln>
          <a:effectLst/>
        </p:spPr>
        <p:txBody>
          <a:bodyPr/>
          <a:lstStyle/>
          <a:p>
            <a:endParaRPr lang="en-US" dirty="0"/>
          </a:p>
        </p:txBody>
      </p:sp>
      <p:sp>
        <p:nvSpPr>
          <p:cNvPr id="1036" name="Rectangle 12"/>
          <p:cNvSpPr>
            <a:spLocks noGrp="1" noChangeArrowheads="1"/>
          </p:cNvSpPr>
          <p:nvPr>
            <p:ph type="title"/>
          </p:nvPr>
        </p:nvSpPr>
        <p:spPr bwMode="auto">
          <a:xfrm>
            <a:off x="171450" y="188913"/>
            <a:ext cx="8728075" cy="58261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37" name="Rectangle 13"/>
          <p:cNvSpPr>
            <a:spLocks noGrp="1" noChangeArrowheads="1"/>
          </p:cNvSpPr>
          <p:nvPr>
            <p:ph type="body" idx="1"/>
          </p:nvPr>
        </p:nvSpPr>
        <p:spPr bwMode="auto">
          <a:xfrm>
            <a:off x="285750" y="1143000"/>
            <a:ext cx="8572500" cy="4638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0" name="Rectangle 6"/>
          <p:cNvSpPr>
            <a:spLocks noGrp="1" noChangeArrowheads="1"/>
          </p:cNvSpPr>
          <p:nvPr>
            <p:ph type="sldNum" sz="quarter" idx="4"/>
          </p:nvPr>
        </p:nvSpPr>
        <p:spPr bwMode="auto">
          <a:xfrm>
            <a:off x="6834188" y="6330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mj-lt"/>
              </a:defRPr>
            </a:lvl1pPr>
          </a:lstStyle>
          <a:p>
            <a:fld id="{8C629336-DF7E-4BC6-90A1-C78AC19CC443}" type="slidenum">
              <a:rPr lang="en-US"/>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rtl="0" fontAlgn="base">
        <a:spcBef>
          <a:spcPct val="0"/>
        </a:spcBef>
        <a:spcAft>
          <a:spcPct val="0"/>
        </a:spcAft>
        <a:defRPr sz="2800">
          <a:solidFill>
            <a:srgbClr val="61C250"/>
          </a:solidFill>
          <a:latin typeface="+mj-lt"/>
          <a:ea typeface="+mj-ea"/>
          <a:cs typeface="+mj-cs"/>
        </a:defRPr>
      </a:lvl1pPr>
      <a:lvl2pPr algn="l" rtl="0" fontAlgn="base">
        <a:spcBef>
          <a:spcPct val="0"/>
        </a:spcBef>
        <a:spcAft>
          <a:spcPct val="0"/>
        </a:spcAft>
        <a:defRPr sz="2800">
          <a:solidFill>
            <a:srgbClr val="61C250"/>
          </a:solidFill>
          <a:latin typeface="Georgia" pitchFamily="18" charset="0"/>
          <a:cs typeface="Arial" charset="0"/>
        </a:defRPr>
      </a:lvl2pPr>
      <a:lvl3pPr algn="l" rtl="0" fontAlgn="base">
        <a:spcBef>
          <a:spcPct val="0"/>
        </a:spcBef>
        <a:spcAft>
          <a:spcPct val="0"/>
        </a:spcAft>
        <a:defRPr sz="2800">
          <a:solidFill>
            <a:srgbClr val="61C250"/>
          </a:solidFill>
          <a:latin typeface="Georgia" pitchFamily="18" charset="0"/>
          <a:cs typeface="Arial" charset="0"/>
        </a:defRPr>
      </a:lvl3pPr>
      <a:lvl4pPr algn="l" rtl="0" fontAlgn="base">
        <a:spcBef>
          <a:spcPct val="0"/>
        </a:spcBef>
        <a:spcAft>
          <a:spcPct val="0"/>
        </a:spcAft>
        <a:defRPr sz="2800">
          <a:solidFill>
            <a:srgbClr val="61C250"/>
          </a:solidFill>
          <a:latin typeface="Georgia" pitchFamily="18" charset="0"/>
          <a:cs typeface="Arial" charset="0"/>
        </a:defRPr>
      </a:lvl4pPr>
      <a:lvl5pPr algn="l" rtl="0" fontAlgn="base">
        <a:spcBef>
          <a:spcPct val="0"/>
        </a:spcBef>
        <a:spcAft>
          <a:spcPct val="0"/>
        </a:spcAft>
        <a:defRPr sz="2800">
          <a:solidFill>
            <a:srgbClr val="61C250"/>
          </a:solidFill>
          <a:latin typeface="Georgia" pitchFamily="18" charset="0"/>
          <a:cs typeface="Arial" charset="0"/>
        </a:defRPr>
      </a:lvl5pPr>
      <a:lvl6pPr marL="457200" algn="l" rtl="0" fontAlgn="base">
        <a:spcBef>
          <a:spcPct val="0"/>
        </a:spcBef>
        <a:spcAft>
          <a:spcPct val="0"/>
        </a:spcAft>
        <a:defRPr sz="2800">
          <a:solidFill>
            <a:srgbClr val="61C250"/>
          </a:solidFill>
          <a:latin typeface="Georgia" pitchFamily="18" charset="0"/>
          <a:cs typeface="Arial" charset="0"/>
        </a:defRPr>
      </a:lvl6pPr>
      <a:lvl7pPr marL="914400" algn="l" rtl="0" fontAlgn="base">
        <a:spcBef>
          <a:spcPct val="0"/>
        </a:spcBef>
        <a:spcAft>
          <a:spcPct val="0"/>
        </a:spcAft>
        <a:defRPr sz="2800">
          <a:solidFill>
            <a:srgbClr val="61C250"/>
          </a:solidFill>
          <a:latin typeface="Georgia" pitchFamily="18" charset="0"/>
          <a:cs typeface="Arial" charset="0"/>
        </a:defRPr>
      </a:lvl7pPr>
      <a:lvl8pPr marL="1371600" algn="l" rtl="0" fontAlgn="base">
        <a:spcBef>
          <a:spcPct val="0"/>
        </a:spcBef>
        <a:spcAft>
          <a:spcPct val="0"/>
        </a:spcAft>
        <a:defRPr sz="2800">
          <a:solidFill>
            <a:srgbClr val="61C250"/>
          </a:solidFill>
          <a:latin typeface="Georgia" pitchFamily="18" charset="0"/>
          <a:cs typeface="Arial" charset="0"/>
        </a:defRPr>
      </a:lvl8pPr>
      <a:lvl9pPr marL="1828800" algn="l" rtl="0" fontAlgn="base">
        <a:spcBef>
          <a:spcPct val="0"/>
        </a:spcBef>
        <a:spcAft>
          <a:spcPct val="0"/>
        </a:spcAft>
        <a:defRPr sz="2800">
          <a:solidFill>
            <a:srgbClr val="61C250"/>
          </a:solidFill>
          <a:latin typeface="Georgia" pitchFamily="18" charset="0"/>
          <a:cs typeface="Arial" charset="0"/>
        </a:defRPr>
      </a:lvl9pPr>
    </p:titleStyle>
    <p:bodyStyle>
      <a:lvl1pPr marL="342900" indent="-342900" algn="l" rtl="0" fontAlgn="base">
        <a:spcBef>
          <a:spcPct val="20000"/>
        </a:spcBef>
        <a:spcAft>
          <a:spcPct val="0"/>
        </a:spcAft>
        <a:buSzPct val="55000"/>
        <a:buFont typeface="Wingdings" pitchFamily="2" charset="2"/>
        <a:buChar char="n"/>
        <a:defRPr sz="2200">
          <a:solidFill>
            <a:schemeClr val="bg2"/>
          </a:solidFill>
          <a:latin typeface="+mn-lt"/>
          <a:ea typeface="+mn-ea"/>
          <a:cs typeface="+mn-cs"/>
        </a:defRPr>
      </a:lvl1pPr>
      <a:lvl2pPr marL="742950" indent="-285750" algn="l" rtl="0" fontAlgn="base">
        <a:spcBef>
          <a:spcPct val="20000"/>
        </a:spcBef>
        <a:spcAft>
          <a:spcPct val="0"/>
        </a:spcAft>
        <a:buFont typeface="Arial" charset="0"/>
        <a:buChar char="–"/>
        <a:defRPr sz="2000">
          <a:solidFill>
            <a:schemeClr val="bg2"/>
          </a:solidFill>
          <a:latin typeface="+mn-lt"/>
          <a:cs typeface="+mn-cs"/>
        </a:defRPr>
      </a:lvl2pPr>
      <a:lvl3pPr marL="1143000" indent="-228600" algn="l" rtl="0" fontAlgn="base">
        <a:spcBef>
          <a:spcPct val="20000"/>
        </a:spcBef>
        <a:spcAft>
          <a:spcPct val="0"/>
        </a:spcAft>
        <a:buSzPct val="55000"/>
        <a:buFont typeface="Wingdings" pitchFamily="2" charset="2"/>
        <a:buChar char="n"/>
        <a:defRPr>
          <a:solidFill>
            <a:schemeClr val="bg2"/>
          </a:solidFill>
          <a:latin typeface="+mn-lt"/>
          <a:cs typeface="+mn-cs"/>
        </a:defRPr>
      </a:lvl3pPr>
      <a:lvl4pPr marL="1600200" indent="-228600" algn="l" rtl="0" fontAlgn="base">
        <a:spcBef>
          <a:spcPct val="20000"/>
        </a:spcBef>
        <a:spcAft>
          <a:spcPct val="0"/>
        </a:spcAft>
        <a:buFont typeface="Times" pitchFamily="18" charset="0"/>
        <a:buChar char="–"/>
        <a:defRPr sz="1600">
          <a:solidFill>
            <a:schemeClr val="bg2"/>
          </a:solidFill>
          <a:latin typeface="+mn-lt"/>
          <a:cs typeface="+mn-cs"/>
        </a:defRPr>
      </a:lvl4pPr>
      <a:lvl5pPr marL="2057400" indent="-228600" algn="l" rtl="0" fontAlgn="base">
        <a:spcBef>
          <a:spcPct val="20000"/>
        </a:spcBef>
        <a:spcAft>
          <a:spcPct val="0"/>
        </a:spcAft>
        <a:buFont typeface="Times" pitchFamily="18" charset="0"/>
        <a:buChar char="»"/>
        <a:defRPr sz="1400">
          <a:solidFill>
            <a:schemeClr val="bg2"/>
          </a:solidFill>
          <a:latin typeface="+mn-lt"/>
          <a:cs typeface="+mn-cs"/>
        </a:defRPr>
      </a:lvl5pPr>
      <a:lvl6pPr marL="2514600" indent="-228600" algn="l" rtl="0" fontAlgn="base">
        <a:spcBef>
          <a:spcPct val="20000"/>
        </a:spcBef>
        <a:spcAft>
          <a:spcPct val="0"/>
        </a:spcAft>
        <a:buFont typeface="Times" pitchFamily="18" charset="0"/>
        <a:buChar char="»"/>
        <a:defRPr sz="1400">
          <a:solidFill>
            <a:schemeClr val="bg2"/>
          </a:solidFill>
          <a:latin typeface="+mn-lt"/>
          <a:cs typeface="+mn-cs"/>
        </a:defRPr>
      </a:lvl6pPr>
      <a:lvl7pPr marL="2971800" indent="-228600" algn="l" rtl="0" fontAlgn="base">
        <a:spcBef>
          <a:spcPct val="20000"/>
        </a:spcBef>
        <a:spcAft>
          <a:spcPct val="0"/>
        </a:spcAft>
        <a:buFont typeface="Times" pitchFamily="18" charset="0"/>
        <a:buChar char="»"/>
        <a:defRPr sz="1400">
          <a:solidFill>
            <a:schemeClr val="bg2"/>
          </a:solidFill>
          <a:latin typeface="+mn-lt"/>
          <a:cs typeface="+mn-cs"/>
        </a:defRPr>
      </a:lvl7pPr>
      <a:lvl8pPr marL="3429000" indent="-228600" algn="l" rtl="0" fontAlgn="base">
        <a:spcBef>
          <a:spcPct val="20000"/>
        </a:spcBef>
        <a:spcAft>
          <a:spcPct val="0"/>
        </a:spcAft>
        <a:buFont typeface="Times" pitchFamily="18" charset="0"/>
        <a:buChar char="»"/>
        <a:defRPr sz="1400">
          <a:solidFill>
            <a:schemeClr val="bg2"/>
          </a:solidFill>
          <a:latin typeface="+mn-lt"/>
          <a:cs typeface="+mn-cs"/>
        </a:defRPr>
      </a:lvl8pPr>
      <a:lvl9pPr marL="3886200" indent="-228600" algn="l" rtl="0" fontAlgn="base">
        <a:spcBef>
          <a:spcPct val="20000"/>
        </a:spcBef>
        <a:spcAft>
          <a:spcPct val="0"/>
        </a:spcAft>
        <a:buFont typeface="Times" pitchFamily="18" charset="0"/>
        <a:buChar char="»"/>
        <a:defRPr sz="1400">
          <a:solidFill>
            <a:schemeClr val="bg2"/>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8.emf"/><Relationship Id="rId5" Type="http://schemas.openxmlformats.org/officeDocument/2006/relationships/image" Target="../media/image7.emf"/><Relationship Id="rId4" Type="http://schemas.openxmlformats.org/officeDocument/2006/relationships/image" Target="../media/image6.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53" name="Text Box 13"/>
          <p:cNvSpPr txBox="1">
            <a:spLocks noChangeArrowheads="1"/>
          </p:cNvSpPr>
          <p:nvPr/>
        </p:nvSpPr>
        <p:spPr bwMode="auto">
          <a:xfrm>
            <a:off x="277813" y="3819525"/>
            <a:ext cx="7778750" cy="1954381"/>
          </a:xfrm>
          <a:prstGeom prst="rect">
            <a:avLst/>
          </a:prstGeom>
          <a:noFill/>
          <a:ln w="9525">
            <a:noFill/>
            <a:miter lim="800000"/>
            <a:headEnd/>
            <a:tailEnd/>
          </a:ln>
          <a:effectLst/>
        </p:spPr>
        <p:txBody>
          <a:bodyPr>
            <a:spAutoFit/>
          </a:bodyPr>
          <a:lstStyle/>
          <a:p>
            <a:pPr>
              <a:spcBef>
                <a:spcPct val="50000"/>
              </a:spcBef>
            </a:pPr>
            <a:r>
              <a:rPr lang="en-US" sz="2200" b="1" dirty="0" smtClean="0"/>
              <a:t>Creating and Analyzing a Survey 101</a:t>
            </a:r>
          </a:p>
          <a:p>
            <a:pPr>
              <a:spcBef>
                <a:spcPct val="50000"/>
              </a:spcBef>
            </a:pPr>
            <a:r>
              <a:rPr lang="en-US" sz="2200" b="1" dirty="0" smtClean="0">
                <a:solidFill>
                  <a:schemeClr val="accent6"/>
                </a:solidFill>
              </a:rPr>
              <a:t>Presented by Jennifer Jones</a:t>
            </a:r>
          </a:p>
          <a:p>
            <a:pPr>
              <a:spcBef>
                <a:spcPct val="50000"/>
              </a:spcBef>
            </a:pPr>
            <a:r>
              <a:rPr lang="en-US" sz="2200" b="1" dirty="0" smtClean="0">
                <a:solidFill>
                  <a:schemeClr val="accent6"/>
                </a:solidFill>
              </a:rPr>
              <a:t>                          </a:t>
            </a:r>
            <a:endParaRPr lang="en-US" sz="2200" b="1" dirty="0">
              <a:solidFill>
                <a:schemeClr val="accent6"/>
              </a:solidFill>
            </a:endParaRPr>
          </a:p>
          <a:p>
            <a:pPr>
              <a:spcBef>
                <a:spcPct val="50000"/>
              </a:spcBef>
            </a:pPr>
            <a:endParaRPr lang="en-US" sz="22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GOOD vs. BAD</a:t>
            </a:r>
            <a:endParaRPr lang="en-US" dirty="0"/>
          </a:p>
        </p:txBody>
      </p:sp>
      <p:sp>
        <p:nvSpPr>
          <p:cNvPr id="3" name="Content Placeholder 2"/>
          <p:cNvSpPr>
            <a:spLocks noGrp="1"/>
          </p:cNvSpPr>
          <p:nvPr>
            <p:ph idx="1"/>
          </p:nvPr>
        </p:nvSpPr>
        <p:spPr/>
        <p:txBody>
          <a:bodyPr/>
          <a:lstStyle/>
          <a:p>
            <a:r>
              <a:rPr lang="en-US" dirty="0" smtClean="0"/>
              <a:t>Do you think that the new cafeteria lunch menu offers a better variety of health foods than the old one?</a:t>
            </a:r>
          </a:p>
          <a:p>
            <a:pPr marL="514350" indent="-457200">
              <a:buNone/>
            </a:pPr>
            <a:r>
              <a:rPr lang="en-US" dirty="0" smtClean="0"/>
              <a:t>	a. Yes</a:t>
            </a:r>
          </a:p>
          <a:p>
            <a:pPr marL="514350" indent="-457200">
              <a:buNone/>
            </a:pPr>
            <a:r>
              <a:rPr lang="en-US" dirty="0" smtClean="0"/>
              <a:t>	b. No</a:t>
            </a:r>
          </a:p>
          <a:p>
            <a:pPr marL="514350" indent="-457200">
              <a:buNone/>
            </a:pPr>
            <a:r>
              <a:rPr lang="en-US" dirty="0" smtClean="0"/>
              <a:t>	</a:t>
            </a:r>
          </a:p>
          <a:p>
            <a:pPr marL="514350" indent="-457200"/>
            <a:r>
              <a:rPr lang="en-US" dirty="0" smtClean="0"/>
              <a:t>How do you feel about the new cafeteria lunch menu compared to the old one?</a:t>
            </a:r>
          </a:p>
          <a:p>
            <a:pPr marL="914400" lvl="1" indent="-457200">
              <a:buAutoNum type="alphaLcPeriod"/>
            </a:pPr>
            <a:r>
              <a:rPr lang="en-US" dirty="0" smtClean="0"/>
              <a:t>The new menu offers a better variety of healthy foods</a:t>
            </a:r>
          </a:p>
          <a:p>
            <a:pPr marL="914400" lvl="1" indent="-457200">
              <a:buAutoNum type="alphaLcPeriod"/>
            </a:pPr>
            <a:r>
              <a:rPr lang="en-US" dirty="0" smtClean="0"/>
              <a:t>The old menu offers a better variety of healthy foods</a:t>
            </a:r>
          </a:p>
          <a:p>
            <a:pPr marL="914400" lvl="1" indent="-457200">
              <a:buAutoNum type="alphaLcPeriod"/>
            </a:pPr>
            <a:r>
              <a:rPr lang="en-US" dirty="0" smtClean="0"/>
              <a:t>The selections are similar</a:t>
            </a:r>
            <a:endParaRPr lang="en-US" dirty="0"/>
          </a:p>
        </p:txBody>
      </p:sp>
      <p:sp>
        <p:nvSpPr>
          <p:cNvPr id="4" name="Slide Number Placeholder 3"/>
          <p:cNvSpPr>
            <a:spLocks noGrp="1"/>
          </p:cNvSpPr>
          <p:nvPr>
            <p:ph type="sldNum" sz="quarter" idx="10"/>
          </p:nvPr>
        </p:nvSpPr>
        <p:spPr/>
        <p:txBody>
          <a:bodyPr/>
          <a:lstStyle/>
          <a:p>
            <a:fld id="{789EFD8A-3B1B-4513-B85A-7DF7E43E812F}" type="slidenum">
              <a:rPr lang="en-US" smtClean="0"/>
              <a:pPr/>
              <a:t>10</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additive="base">
                                        <p:cTn id="3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 calcmode="lin" valueType="num">
                                      <p:cBhvr additive="base">
                                        <p:cTn id="3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6" end="6"/>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GOOD vs. BAD</a:t>
            </a:r>
            <a:endParaRPr lang="en-US" dirty="0"/>
          </a:p>
        </p:txBody>
      </p:sp>
      <p:sp>
        <p:nvSpPr>
          <p:cNvPr id="3" name="Content Placeholder 2"/>
          <p:cNvSpPr>
            <a:spLocks noGrp="1"/>
          </p:cNvSpPr>
          <p:nvPr>
            <p:ph idx="1"/>
          </p:nvPr>
        </p:nvSpPr>
        <p:spPr>
          <a:xfrm>
            <a:off x="359229" y="1132114"/>
            <a:ext cx="8572500" cy="4638675"/>
          </a:xfrm>
        </p:spPr>
        <p:txBody>
          <a:bodyPr/>
          <a:lstStyle/>
          <a:p>
            <a:r>
              <a:rPr lang="en-US" dirty="0" smtClean="0"/>
              <a:t>How have teachers and students at your school responded to the new 45-minute lunch period?</a:t>
            </a:r>
          </a:p>
          <a:p>
            <a:pPr marL="514350" indent="-457200">
              <a:buNone/>
            </a:pPr>
            <a:r>
              <a:rPr lang="en-US" dirty="0" smtClean="0"/>
              <a:t>	a. Satissfied</a:t>
            </a:r>
          </a:p>
          <a:p>
            <a:pPr marL="514350" indent="-457200">
              <a:buNone/>
            </a:pPr>
            <a:r>
              <a:rPr lang="en-US" dirty="0" smtClean="0"/>
              <a:t>	b. Dissatisfied</a:t>
            </a:r>
          </a:p>
          <a:p>
            <a:pPr marL="514350" indent="-457200">
              <a:buNone/>
            </a:pPr>
            <a:endParaRPr lang="en-US" dirty="0" smtClean="0"/>
          </a:p>
          <a:p>
            <a:pPr marL="514350" indent="-457200"/>
            <a:r>
              <a:rPr lang="en-US" sz="1800" dirty="0" smtClean="0"/>
              <a:t>How have </a:t>
            </a:r>
            <a:r>
              <a:rPr lang="en-US" sz="1800" u="sng" dirty="0" smtClean="0"/>
              <a:t>teachers</a:t>
            </a:r>
            <a:r>
              <a:rPr lang="en-US" sz="1800" dirty="0" smtClean="0"/>
              <a:t> responded to the new 45 minute lunch period?</a:t>
            </a:r>
          </a:p>
          <a:p>
            <a:pPr marL="914400" lvl="1" indent="-457200">
              <a:buAutoNum type="alphaLcPeriod"/>
            </a:pPr>
            <a:r>
              <a:rPr lang="en-US" sz="1800" dirty="0" smtClean="0"/>
              <a:t>Satisfied</a:t>
            </a:r>
          </a:p>
          <a:p>
            <a:pPr marL="914400" lvl="1" indent="-457200">
              <a:buAutoNum type="alphaLcPeriod"/>
            </a:pPr>
            <a:r>
              <a:rPr lang="en-US" sz="1800" dirty="0" smtClean="0"/>
              <a:t>Dissatisfied</a:t>
            </a:r>
          </a:p>
          <a:p>
            <a:pPr marL="914400" lvl="1" indent="-457200">
              <a:buAutoNum type="alphaLcPeriod"/>
            </a:pPr>
            <a:endParaRPr lang="en-US" dirty="0" smtClean="0"/>
          </a:p>
          <a:p>
            <a:pPr marL="514350" indent="-457200"/>
            <a:r>
              <a:rPr lang="en-US" sz="1800" dirty="0" smtClean="0"/>
              <a:t>How have </a:t>
            </a:r>
            <a:r>
              <a:rPr lang="en-US" sz="1800" u="sng" dirty="0" smtClean="0"/>
              <a:t>students</a:t>
            </a:r>
            <a:r>
              <a:rPr lang="en-US" sz="1800" dirty="0" smtClean="0"/>
              <a:t> responded to the new 45 minute lunch period?</a:t>
            </a:r>
          </a:p>
          <a:p>
            <a:pPr marL="914400" lvl="1" indent="-457200">
              <a:buAutoNum type="alphaLcPeriod"/>
            </a:pPr>
            <a:r>
              <a:rPr lang="en-US" sz="1800" dirty="0" smtClean="0"/>
              <a:t>Satisfied</a:t>
            </a:r>
          </a:p>
          <a:p>
            <a:pPr marL="914400" lvl="1" indent="-457200">
              <a:buAutoNum type="alphaLcPeriod"/>
            </a:pPr>
            <a:r>
              <a:rPr lang="en-US" sz="1800" dirty="0" smtClean="0"/>
              <a:t>Dissatisfied</a:t>
            </a:r>
          </a:p>
        </p:txBody>
      </p:sp>
      <p:sp>
        <p:nvSpPr>
          <p:cNvPr id="4" name="Slide Number Placeholder 3"/>
          <p:cNvSpPr>
            <a:spLocks noGrp="1"/>
          </p:cNvSpPr>
          <p:nvPr>
            <p:ph type="sldNum" sz="quarter" idx="10"/>
          </p:nvPr>
        </p:nvSpPr>
        <p:spPr/>
        <p:txBody>
          <a:bodyPr/>
          <a:lstStyle/>
          <a:p>
            <a:fld id="{789EFD8A-3B1B-4513-B85A-7DF7E43E812F}" type="slidenum">
              <a:rPr lang="en-US" smtClean="0"/>
              <a:pPr/>
              <a:t>11</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 calcmode="lin" valueType="num">
                                      <p:cBhvr additive="base">
                                        <p:cTn id="3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 calcmode="lin" valueType="num">
                                      <p:cBhvr additive="base">
                                        <p:cTn id="3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8" end="8"/>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anim calcmode="lin" valueType="num">
                                      <p:cBhvr additive="base">
                                        <p:cTn id="43"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9" end="9"/>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anim calcmode="lin" valueType="num">
                                      <p:cBhvr additive="base">
                                        <p:cTn id="4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GOOD vs. BAD</a:t>
            </a:r>
            <a:endParaRPr lang="en-US" dirty="0"/>
          </a:p>
        </p:txBody>
      </p:sp>
      <p:sp>
        <p:nvSpPr>
          <p:cNvPr id="3" name="Content Placeholder 2"/>
          <p:cNvSpPr>
            <a:spLocks noGrp="1"/>
          </p:cNvSpPr>
          <p:nvPr>
            <p:ph idx="1"/>
          </p:nvPr>
        </p:nvSpPr>
        <p:spPr/>
        <p:txBody>
          <a:bodyPr/>
          <a:lstStyle/>
          <a:p>
            <a:r>
              <a:rPr lang="en-US" dirty="0" smtClean="0"/>
              <a:t>How satisfied are you with the student council?</a:t>
            </a:r>
          </a:p>
          <a:p>
            <a:pPr marL="914400" lvl="1" indent="-457200">
              <a:buAutoNum type="alphaLcPeriod"/>
            </a:pPr>
            <a:r>
              <a:rPr lang="en-US" dirty="0" smtClean="0"/>
              <a:t>Very Unsatisfied</a:t>
            </a:r>
          </a:p>
          <a:p>
            <a:pPr marL="914400" lvl="1" indent="-457200">
              <a:buAutoNum type="alphaLcPeriod"/>
            </a:pPr>
            <a:r>
              <a:rPr lang="en-US" dirty="0" smtClean="0"/>
              <a:t>Somewhat Satisfied</a:t>
            </a:r>
          </a:p>
          <a:p>
            <a:pPr marL="914400" lvl="1" indent="-457200">
              <a:buAutoNum type="alphaLcPeriod"/>
            </a:pPr>
            <a:r>
              <a:rPr lang="en-US" dirty="0" smtClean="0"/>
              <a:t>Extremely Satisfied</a:t>
            </a:r>
          </a:p>
          <a:p>
            <a:pPr marL="514350" indent="-457200">
              <a:buNone/>
            </a:pPr>
            <a:endParaRPr lang="en-US" dirty="0"/>
          </a:p>
          <a:p>
            <a:pPr marL="514350" indent="-457200"/>
            <a:r>
              <a:rPr lang="en-US" dirty="0" smtClean="0"/>
              <a:t>How satisfied are you with the student council?</a:t>
            </a:r>
          </a:p>
          <a:p>
            <a:pPr marL="914400" lvl="1" indent="-457200">
              <a:buAutoNum type="alphaLcPeriod"/>
            </a:pPr>
            <a:r>
              <a:rPr lang="en-US" dirty="0" smtClean="0"/>
              <a:t>Very Dissatisfied</a:t>
            </a:r>
          </a:p>
          <a:p>
            <a:pPr marL="914400" lvl="1" indent="-457200">
              <a:buAutoNum type="alphaLcPeriod"/>
            </a:pPr>
            <a:r>
              <a:rPr lang="en-US" dirty="0" smtClean="0"/>
              <a:t>Somewhat Dissatisfied</a:t>
            </a:r>
          </a:p>
          <a:p>
            <a:pPr marL="914400" lvl="1" indent="-457200">
              <a:buAutoNum type="alphaLcPeriod"/>
            </a:pPr>
            <a:r>
              <a:rPr lang="en-US" dirty="0" smtClean="0"/>
              <a:t>Neither Satisfied nor Dissatisfied</a:t>
            </a:r>
          </a:p>
          <a:p>
            <a:pPr marL="914400" lvl="1" indent="-457200">
              <a:buAutoNum type="alphaLcPeriod"/>
            </a:pPr>
            <a:r>
              <a:rPr lang="en-US" dirty="0" smtClean="0"/>
              <a:t>Somewhat Satisfied</a:t>
            </a:r>
          </a:p>
          <a:p>
            <a:pPr marL="914400" lvl="1" indent="-457200">
              <a:buAutoNum type="alphaLcPeriod"/>
            </a:pPr>
            <a:r>
              <a:rPr lang="en-US" dirty="0" smtClean="0"/>
              <a:t>Very Satisfied</a:t>
            </a:r>
          </a:p>
        </p:txBody>
      </p:sp>
      <p:sp>
        <p:nvSpPr>
          <p:cNvPr id="4" name="Slide Number Placeholder 3"/>
          <p:cNvSpPr>
            <a:spLocks noGrp="1"/>
          </p:cNvSpPr>
          <p:nvPr>
            <p:ph type="sldNum" sz="quarter" idx="10"/>
          </p:nvPr>
        </p:nvSpPr>
        <p:spPr/>
        <p:txBody>
          <a:bodyPr/>
          <a:lstStyle/>
          <a:p>
            <a:fld id="{789EFD8A-3B1B-4513-B85A-7DF7E43E812F}" type="slidenum">
              <a:rPr lang="en-US" smtClean="0"/>
              <a:pPr/>
              <a:t>12</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 calcmode="lin" valueType="num">
                                      <p:cBhvr additive="base">
                                        <p:cTn id="2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anim calcmode="lin" valueType="num">
                                      <p:cBhvr additive="base">
                                        <p:cTn id="3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7" end="7"/>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 calcmode="lin" valueType="num">
                                      <p:cBhvr additive="base">
                                        <p:cTn id="3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8" end="8"/>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3">
                                            <p:txEl>
                                              <p:pRg st="9" end="9"/>
                                            </p:txEl>
                                          </p:spTgt>
                                        </p:tgtEl>
                                        <p:attrNameLst>
                                          <p:attrName>style.visibility</p:attrName>
                                        </p:attrNameLst>
                                      </p:cBhvr>
                                      <p:to>
                                        <p:strVal val="visible"/>
                                      </p:to>
                                    </p:set>
                                    <p:anim calcmode="lin" valueType="num">
                                      <p:cBhvr additive="base">
                                        <p:cTn id="4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9" end="9"/>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3">
                                            <p:txEl>
                                              <p:pRg st="10" end="10"/>
                                            </p:txEl>
                                          </p:spTgt>
                                        </p:tgtEl>
                                        <p:attrNameLst>
                                          <p:attrName>style.visibility</p:attrName>
                                        </p:attrNameLst>
                                      </p:cBhvr>
                                      <p:to>
                                        <p:strVal val="visible"/>
                                      </p:to>
                                    </p:set>
                                    <p:anim calcmode="lin" valueType="num">
                                      <p:cBhvr additive="base">
                                        <p:cTn id="45"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GOOD vs. BAD</a:t>
            </a:r>
            <a:endParaRPr lang="en-US" dirty="0"/>
          </a:p>
        </p:txBody>
      </p:sp>
      <p:sp>
        <p:nvSpPr>
          <p:cNvPr id="3" name="Content Placeholder 2"/>
          <p:cNvSpPr>
            <a:spLocks noGrp="1"/>
          </p:cNvSpPr>
          <p:nvPr>
            <p:ph idx="1"/>
          </p:nvPr>
        </p:nvSpPr>
        <p:spPr/>
        <p:txBody>
          <a:bodyPr/>
          <a:lstStyle/>
          <a:p>
            <a:r>
              <a:rPr lang="en-US" dirty="0" smtClean="0"/>
              <a:t>Some people believe that gases emitted/released by motor vehicles, factories, and electrical power plants contribute to global warming. Richer countries have been emitting these gases for many years; however, emissions of these gases are growing more quickly in poorer countries with fast growing economies. There is debate about if and when poorer countries should be required to reduce emissions of these gases. Do you think that poorer countries should </a:t>
            </a:r>
          </a:p>
          <a:p>
            <a:pPr marL="914400" lvl="1" indent="-457200">
              <a:buAutoNum type="alphaLcPeriod"/>
            </a:pPr>
            <a:r>
              <a:rPr lang="en-US" dirty="0" smtClean="0"/>
              <a:t>Be required to reduce emissions immediately, along with richer countries</a:t>
            </a:r>
          </a:p>
          <a:p>
            <a:pPr marL="914400" lvl="1" indent="-457200">
              <a:buAutoNum type="alphaLcPeriod"/>
            </a:pPr>
            <a:r>
              <a:rPr lang="en-US" dirty="0" smtClean="0"/>
              <a:t>Be required to reduce emissions only after richer countries act first</a:t>
            </a:r>
          </a:p>
          <a:p>
            <a:pPr lvl="1">
              <a:buNone/>
            </a:pPr>
            <a:r>
              <a:rPr lang="en-US" dirty="0" smtClean="0"/>
              <a:t>c.    Not be required to reduce emissions</a:t>
            </a:r>
          </a:p>
          <a:p>
            <a:pPr lvl="1">
              <a:buNone/>
            </a:pPr>
            <a:r>
              <a:rPr lang="en-US" dirty="0" smtClean="0"/>
              <a:t>d.    Or, No countries should be required to reduce emissions.</a:t>
            </a:r>
          </a:p>
        </p:txBody>
      </p:sp>
      <p:sp>
        <p:nvSpPr>
          <p:cNvPr id="4" name="Slide Number Placeholder 3"/>
          <p:cNvSpPr>
            <a:spLocks noGrp="1"/>
          </p:cNvSpPr>
          <p:nvPr>
            <p:ph type="sldNum" sz="quarter" idx="10"/>
          </p:nvPr>
        </p:nvSpPr>
        <p:spPr/>
        <p:txBody>
          <a:bodyPr/>
          <a:lstStyle/>
          <a:p>
            <a:fld id="{789EFD8A-3B1B-4513-B85A-7DF7E43E812F}" type="slidenum">
              <a:rPr lang="en-US" smtClean="0"/>
              <a:pPr/>
              <a:t>13</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20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20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Create the Questionnaire	</a:t>
            </a:r>
            <a:endParaRPr lang="en-US" dirty="0"/>
          </a:p>
        </p:txBody>
      </p:sp>
      <p:sp>
        <p:nvSpPr>
          <p:cNvPr id="3" name="Content Placeholder 2"/>
          <p:cNvSpPr>
            <a:spLocks noGrp="1"/>
          </p:cNvSpPr>
          <p:nvPr>
            <p:ph idx="1"/>
          </p:nvPr>
        </p:nvSpPr>
        <p:spPr/>
        <p:txBody>
          <a:bodyPr/>
          <a:lstStyle/>
          <a:p>
            <a:r>
              <a:rPr lang="en-US" dirty="0" smtClean="0">
                <a:solidFill>
                  <a:schemeClr val="tx1"/>
                </a:solidFill>
              </a:rPr>
              <a:t>Layout your questions in a logical order that is easy to read</a:t>
            </a:r>
          </a:p>
          <a:p>
            <a:endParaRPr lang="en-US" dirty="0" smtClean="0">
              <a:solidFill>
                <a:schemeClr val="tx1"/>
              </a:solidFill>
            </a:endParaRPr>
          </a:p>
          <a:p>
            <a:r>
              <a:rPr lang="en-US" dirty="0" smtClean="0">
                <a:solidFill>
                  <a:schemeClr val="tx1"/>
                </a:solidFill>
              </a:rPr>
              <a:t>Example Layout</a:t>
            </a:r>
          </a:p>
          <a:p>
            <a:pPr lvl="1"/>
            <a:endParaRPr lang="en-US" dirty="0" smtClean="0">
              <a:solidFill>
                <a:schemeClr val="accent6"/>
              </a:solidFill>
            </a:endParaRPr>
          </a:p>
          <a:p>
            <a:pPr marL="1257300" lvl="2" indent="-342900">
              <a:buFont typeface="+mj-lt"/>
              <a:buAutoNum type="arabicParenR"/>
            </a:pPr>
            <a:r>
              <a:rPr lang="en-US" dirty="0" smtClean="0">
                <a:solidFill>
                  <a:schemeClr val="accent6"/>
                </a:solidFill>
              </a:rPr>
              <a:t>Thank you for agreeing to participate in our study about _______.  Your answers will be kept confidential.  </a:t>
            </a:r>
          </a:p>
          <a:p>
            <a:pPr marL="1257300" lvl="2" indent="-342900">
              <a:buFont typeface="+mj-lt"/>
              <a:buAutoNum type="arabicParenR"/>
            </a:pPr>
            <a:endParaRPr lang="en-US" dirty="0" smtClean="0">
              <a:solidFill>
                <a:schemeClr val="accent6"/>
              </a:solidFill>
            </a:endParaRPr>
          </a:p>
          <a:p>
            <a:pPr marL="1257300" lvl="2" indent="-342900">
              <a:buFont typeface="+mj-lt"/>
              <a:buAutoNum type="arabicParenR"/>
            </a:pPr>
            <a:r>
              <a:rPr lang="en-US" dirty="0" smtClean="0">
                <a:solidFill>
                  <a:schemeClr val="accent6"/>
                </a:solidFill>
              </a:rPr>
              <a:t>Short, easy, introductory questions are first</a:t>
            </a:r>
          </a:p>
          <a:p>
            <a:pPr marL="1257300" lvl="2" indent="-342900">
              <a:buFont typeface="+mj-lt"/>
              <a:buAutoNum type="arabicParenR"/>
            </a:pPr>
            <a:endParaRPr lang="en-US" dirty="0" smtClean="0">
              <a:solidFill>
                <a:schemeClr val="accent6"/>
              </a:solidFill>
            </a:endParaRPr>
          </a:p>
          <a:p>
            <a:pPr marL="1257300" lvl="2" indent="-342900">
              <a:buFont typeface="+mj-lt"/>
              <a:buAutoNum type="arabicParenR"/>
            </a:pPr>
            <a:r>
              <a:rPr lang="en-US" dirty="0" smtClean="0">
                <a:solidFill>
                  <a:schemeClr val="accent6"/>
                </a:solidFill>
              </a:rPr>
              <a:t> Questions become more in-depth as survey progresses.  Difficult or sensitive questions at the end.</a:t>
            </a:r>
          </a:p>
          <a:p>
            <a:pPr marL="1257300" lvl="2" indent="-342900">
              <a:buFont typeface="+mj-lt"/>
              <a:buAutoNum type="arabicParenR"/>
            </a:pPr>
            <a:endParaRPr lang="en-US" dirty="0" smtClean="0">
              <a:solidFill>
                <a:schemeClr val="accent6"/>
              </a:solidFill>
            </a:endParaRPr>
          </a:p>
          <a:p>
            <a:pPr marL="1257300" lvl="2" indent="-342900">
              <a:buFont typeface="+mj-lt"/>
              <a:buAutoNum type="arabicParenR"/>
            </a:pPr>
            <a:r>
              <a:rPr lang="en-US" dirty="0" smtClean="0">
                <a:solidFill>
                  <a:schemeClr val="accent6"/>
                </a:solidFill>
              </a:rPr>
              <a:t>Demographics at the end (age, gender, etc).</a:t>
            </a:r>
          </a:p>
          <a:p>
            <a:pPr marL="1257300" lvl="2" indent="-342900">
              <a:buAutoNum type="arabicPeriod"/>
            </a:pPr>
            <a:endParaRPr lang="en-US" dirty="0" smtClean="0">
              <a:solidFill>
                <a:schemeClr val="accent6"/>
              </a:solidFill>
            </a:endParaRPr>
          </a:p>
          <a:p>
            <a:pPr marL="1257300" lvl="2" indent="-342900">
              <a:buAutoNum type="arabicPeriod"/>
            </a:pPr>
            <a:endParaRPr lang="en-US" dirty="0" smtClean="0">
              <a:solidFill>
                <a:schemeClr val="accent6"/>
              </a:solidFill>
            </a:endParaRPr>
          </a:p>
        </p:txBody>
      </p:sp>
      <p:sp>
        <p:nvSpPr>
          <p:cNvPr id="4" name="Slide Number Placeholder 3"/>
          <p:cNvSpPr>
            <a:spLocks noGrp="1"/>
          </p:cNvSpPr>
          <p:nvPr>
            <p:ph type="sldNum" sz="quarter" idx="10"/>
          </p:nvPr>
        </p:nvSpPr>
        <p:spPr/>
        <p:txBody>
          <a:bodyPr/>
          <a:lstStyle/>
          <a:p>
            <a:fld id="{789EFD8A-3B1B-4513-B85A-7DF7E43E812F}" type="slidenum">
              <a:rPr lang="en-US" smtClean="0"/>
              <a:pPr/>
              <a:t>14</a:t>
            </a:fld>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57200" indent="-457200"/>
            <a:r>
              <a:rPr lang="en-US" sz="2400" dirty="0" smtClean="0"/>
              <a:t>5. Test questions</a:t>
            </a:r>
          </a:p>
        </p:txBody>
      </p:sp>
      <p:sp>
        <p:nvSpPr>
          <p:cNvPr id="4" name="Slide Number Placeholder 3"/>
          <p:cNvSpPr>
            <a:spLocks noGrp="1"/>
          </p:cNvSpPr>
          <p:nvPr>
            <p:ph type="sldNum" sz="quarter" idx="10"/>
          </p:nvPr>
        </p:nvSpPr>
        <p:spPr/>
        <p:txBody>
          <a:bodyPr/>
          <a:lstStyle/>
          <a:p>
            <a:fld id="{789EFD8A-3B1B-4513-B85A-7DF7E43E812F}" type="slidenum">
              <a:rPr lang="en-US" smtClean="0"/>
              <a:pPr/>
              <a:t>15</a:t>
            </a:fld>
            <a:endParaRPr lang="en-US" dirty="0"/>
          </a:p>
        </p:txBody>
      </p:sp>
      <p:sp>
        <p:nvSpPr>
          <p:cNvPr id="6" name="Content Placeholder 5"/>
          <p:cNvSpPr>
            <a:spLocks noGrp="1"/>
          </p:cNvSpPr>
          <p:nvPr>
            <p:ph idx="1"/>
          </p:nvPr>
        </p:nvSpPr>
        <p:spPr/>
        <p:txBody>
          <a:bodyPr/>
          <a:lstStyle/>
          <a:p>
            <a:pPr>
              <a:buNone/>
            </a:pPr>
            <a:endParaRPr lang="en-US" dirty="0" smtClean="0"/>
          </a:p>
          <a:p>
            <a:pPr>
              <a:buNone/>
            </a:pPr>
            <a:endParaRPr lang="en-US" dirty="0" smtClean="0">
              <a:solidFill>
                <a:schemeClr val="accent6"/>
              </a:solidFill>
            </a:endParaRPr>
          </a:p>
          <a:p>
            <a:r>
              <a:rPr lang="en-US" dirty="0" smtClean="0">
                <a:solidFill>
                  <a:schemeClr val="accent6"/>
                </a:solidFill>
              </a:rPr>
              <a:t>Always, Always, Always test your questions!!</a:t>
            </a:r>
          </a:p>
          <a:p>
            <a:endParaRPr lang="en-US" dirty="0" smtClean="0"/>
          </a:p>
          <a:p>
            <a:r>
              <a:rPr lang="en-US" dirty="0" smtClean="0"/>
              <a:t>Find 5-10 guinea pigs to try your questions out on.</a:t>
            </a:r>
          </a:p>
          <a:p>
            <a:pPr>
              <a:buNone/>
            </a:pPr>
            <a:r>
              <a:rPr lang="en-US" dirty="0" smtClean="0"/>
              <a:t>  </a:t>
            </a:r>
          </a:p>
          <a:p>
            <a:r>
              <a:rPr lang="en-US" dirty="0" smtClean="0"/>
              <a:t>Were any of the questions confusing?</a:t>
            </a:r>
          </a:p>
          <a:p>
            <a:r>
              <a:rPr lang="en-US" dirty="0" smtClean="0"/>
              <a:t>Were any of them hard to answer?</a:t>
            </a:r>
          </a:p>
          <a:p>
            <a:r>
              <a:rPr lang="en-US" dirty="0" smtClean="0"/>
              <a:t>Was it fun and easy to answer?</a:t>
            </a:r>
          </a:p>
          <a:p>
            <a:pPr>
              <a:buNone/>
            </a:pPr>
            <a:endParaRPr lang="en-US" dirty="0" smtClean="0"/>
          </a:p>
          <a:p>
            <a:pPr>
              <a:buNone/>
            </a:pPr>
            <a:endParaRPr lang="en-US" dirty="0" smtClean="0"/>
          </a:p>
        </p:txBody>
      </p:sp>
      <p:pic>
        <p:nvPicPr>
          <p:cNvPr id="3076" name="Picture 4" descr="C:\Documents and Settings\jenny_marlar\Local Settings\Temporary Internet Files\Content.IE5\WN895KFC\MPj04277430000[1].jpg"/>
          <p:cNvPicPr>
            <a:picLocks noChangeAspect="1" noChangeArrowheads="1"/>
          </p:cNvPicPr>
          <p:nvPr/>
        </p:nvPicPr>
        <p:blipFill>
          <a:blip r:embed="rId2" cstate="print"/>
          <a:srcRect/>
          <a:stretch>
            <a:fillRect/>
          </a:stretch>
        </p:blipFill>
        <p:spPr bwMode="auto">
          <a:xfrm>
            <a:off x="7116211" y="3724221"/>
            <a:ext cx="1262742" cy="1262742"/>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57200" indent="-457200"/>
            <a:r>
              <a:rPr lang="en-US" dirty="0" smtClean="0"/>
              <a:t>6. Field Questions</a:t>
            </a:r>
          </a:p>
        </p:txBody>
      </p:sp>
      <p:sp>
        <p:nvSpPr>
          <p:cNvPr id="4" name="Slide Number Placeholder 3"/>
          <p:cNvSpPr>
            <a:spLocks noGrp="1"/>
          </p:cNvSpPr>
          <p:nvPr>
            <p:ph type="sldNum" sz="quarter" idx="10"/>
          </p:nvPr>
        </p:nvSpPr>
        <p:spPr/>
        <p:txBody>
          <a:bodyPr/>
          <a:lstStyle/>
          <a:p>
            <a:fld id="{789EFD8A-3B1B-4513-B85A-7DF7E43E812F}" type="slidenum">
              <a:rPr lang="en-US" smtClean="0"/>
              <a:pPr/>
              <a:t>16</a:t>
            </a:fld>
            <a:endParaRPr lang="en-US" dirty="0"/>
          </a:p>
        </p:txBody>
      </p:sp>
      <p:sp>
        <p:nvSpPr>
          <p:cNvPr id="6" name="Content Placeholder 5"/>
          <p:cNvSpPr>
            <a:spLocks noGrp="1"/>
          </p:cNvSpPr>
          <p:nvPr>
            <p:ph idx="1"/>
          </p:nvPr>
        </p:nvSpPr>
        <p:spPr/>
        <p:txBody>
          <a:bodyPr/>
          <a:lstStyle/>
          <a:p>
            <a:r>
              <a:rPr lang="en-US" dirty="0" smtClean="0"/>
              <a:t>The way that questions are asked should be standardized as much as possible</a:t>
            </a:r>
          </a:p>
          <a:p>
            <a:pPr>
              <a:buNone/>
            </a:pPr>
            <a:endParaRPr lang="en-US" dirty="0" smtClean="0"/>
          </a:p>
          <a:p>
            <a:r>
              <a:rPr lang="en-US" dirty="0" smtClean="0"/>
              <a:t>Interviewers should read questions verbatim</a:t>
            </a:r>
          </a:p>
          <a:p>
            <a:pPr>
              <a:buNone/>
            </a:pPr>
            <a:endParaRPr lang="en-US" dirty="0" smtClean="0"/>
          </a:p>
          <a:p>
            <a:r>
              <a:rPr lang="en-US" dirty="0" smtClean="0"/>
              <a:t>Every respondent should have a similar experience and should have a positive experience</a:t>
            </a:r>
            <a:endParaRPr lang="en-US" dirty="0"/>
          </a:p>
        </p:txBody>
      </p:sp>
      <p:pic>
        <p:nvPicPr>
          <p:cNvPr id="5122" name="Picture 2"/>
          <p:cNvPicPr>
            <a:picLocks noChangeAspect="1" noChangeArrowheads="1"/>
          </p:cNvPicPr>
          <p:nvPr/>
        </p:nvPicPr>
        <p:blipFill>
          <a:blip r:embed="rId2" cstate="print"/>
          <a:srcRect/>
          <a:stretch>
            <a:fillRect/>
          </a:stretch>
        </p:blipFill>
        <p:spPr bwMode="auto">
          <a:xfrm>
            <a:off x="227919" y="4561497"/>
            <a:ext cx="1241651" cy="1148059"/>
          </a:xfrm>
          <a:prstGeom prst="rect">
            <a:avLst/>
          </a:prstGeom>
          <a:noFill/>
          <a:ln w="9525">
            <a:noFill/>
            <a:miter lim="800000"/>
            <a:headEnd/>
            <a:tailEnd/>
          </a:ln>
          <a:effectLst/>
        </p:spPr>
      </p:pic>
      <p:pic>
        <p:nvPicPr>
          <p:cNvPr id="5123" name="Picture 3"/>
          <p:cNvPicPr>
            <a:picLocks noChangeAspect="1" noChangeArrowheads="1"/>
          </p:cNvPicPr>
          <p:nvPr/>
        </p:nvPicPr>
        <p:blipFill>
          <a:blip r:embed="rId2" cstate="print"/>
          <a:srcRect/>
          <a:stretch>
            <a:fillRect/>
          </a:stretch>
        </p:blipFill>
        <p:spPr bwMode="auto">
          <a:xfrm>
            <a:off x="1599521" y="4561114"/>
            <a:ext cx="1289157" cy="1191985"/>
          </a:xfrm>
          <a:prstGeom prst="rect">
            <a:avLst/>
          </a:prstGeom>
          <a:noFill/>
          <a:ln w="9525">
            <a:noFill/>
            <a:miter lim="800000"/>
            <a:headEnd/>
            <a:tailEnd/>
          </a:ln>
          <a:effectLst/>
        </p:spPr>
      </p:pic>
      <p:pic>
        <p:nvPicPr>
          <p:cNvPr id="5124" name="Picture 4"/>
          <p:cNvPicPr>
            <a:picLocks noChangeAspect="1" noChangeArrowheads="1"/>
          </p:cNvPicPr>
          <p:nvPr/>
        </p:nvPicPr>
        <p:blipFill>
          <a:blip r:embed="rId2" cstate="print"/>
          <a:srcRect/>
          <a:stretch>
            <a:fillRect/>
          </a:stretch>
        </p:blipFill>
        <p:spPr bwMode="auto">
          <a:xfrm>
            <a:off x="5834064" y="4550228"/>
            <a:ext cx="1312703" cy="1213756"/>
          </a:xfrm>
          <a:prstGeom prst="rect">
            <a:avLst/>
          </a:prstGeom>
          <a:noFill/>
          <a:ln w="9525">
            <a:noFill/>
            <a:miter lim="800000"/>
            <a:headEnd/>
            <a:tailEnd/>
          </a:ln>
          <a:effectLst/>
        </p:spPr>
      </p:pic>
      <p:pic>
        <p:nvPicPr>
          <p:cNvPr id="5125" name="Picture 5"/>
          <p:cNvPicPr>
            <a:picLocks noChangeAspect="1" noChangeArrowheads="1"/>
          </p:cNvPicPr>
          <p:nvPr/>
        </p:nvPicPr>
        <p:blipFill>
          <a:blip r:embed="rId2" cstate="print"/>
          <a:srcRect/>
          <a:stretch>
            <a:fillRect/>
          </a:stretch>
        </p:blipFill>
        <p:spPr bwMode="auto">
          <a:xfrm>
            <a:off x="4451578" y="4539343"/>
            <a:ext cx="1300931" cy="1202871"/>
          </a:xfrm>
          <a:prstGeom prst="rect">
            <a:avLst/>
          </a:prstGeom>
          <a:noFill/>
          <a:ln w="9525">
            <a:noFill/>
            <a:miter lim="800000"/>
            <a:headEnd/>
            <a:tailEnd/>
          </a:ln>
          <a:effectLst/>
        </p:spPr>
      </p:pic>
      <p:pic>
        <p:nvPicPr>
          <p:cNvPr id="5126" name="Picture 6"/>
          <p:cNvPicPr>
            <a:picLocks noChangeAspect="1" noChangeArrowheads="1"/>
          </p:cNvPicPr>
          <p:nvPr/>
        </p:nvPicPr>
        <p:blipFill>
          <a:blip r:embed="rId2" cstate="print"/>
          <a:srcRect/>
          <a:stretch>
            <a:fillRect/>
          </a:stretch>
        </p:blipFill>
        <p:spPr bwMode="auto">
          <a:xfrm>
            <a:off x="7260094" y="4561115"/>
            <a:ext cx="1312704" cy="1213756"/>
          </a:xfrm>
          <a:prstGeom prst="rect">
            <a:avLst/>
          </a:prstGeom>
          <a:noFill/>
          <a:ln w="9525">
            <a:noFill/>
            <a:miter lim="800000"/>
            <a:headEnd/>
            <a:tailEnd/>
          </a:ln>
          <a:effectLst/>
        </p:spPr>
      </p:pic>
      <p:pic>
        <p:nvPicPr>
          <p:cNvPr id="5127" name="Picture 7"/>
          <p:cNvPicPr>
            <a:picLocks noChangeAspect="1" noChangeArrowheads="1"/>
          </p:cNvPicPr>
          <p:nvPr/>
        </p:nvPicPr>
        <p:blipFill>
          <a:blip r:embed="rId2" cstate="print"/>
          <a:srcRect/>
          <a:stretch>
            <a:fillRect/>
          </a:stretch>
        </p:blipFill>
        <p:spPr bwMode="auto">
          <a:xfrm>
            <a:off x="3014663" y="4528456"/>
            <a:ext cx="1324478" cy="122464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76721"/>
            <a:ext cx="8728075" cy="582612"/>
          </a:xfrm>
        </p:spPr>
        <p:txBody>
          <a:bodyPr/>
          <a:lstStyle/>
          <a:p>
            <a:pPr marL="457200" indent="-457200"/>
            <a:r>
              <a:rPr lang="en-US" sz="2400" dirty="0" smtClean="0"/>
              <a:t>7. Prepare Data</a:t>
            </a:r>
          </a:p>
        </p:txBody>
      </p:sp>
      <p:sp>
        <p:nvSpPr>
          <p:cNvPr id="3" name="Content Placeholder 2"/>
          <p:cNvSpPr>
            <a:spLocks noGrp="1"/>
          </p:cNvSpPr>
          <p:nvPr>
            <p:ph idx="1"/>
          </p:nvPr>
        </p:nvSpPr>
        <p:spPr/>
        <p:txBody>
          <a:bodyPr/>
          <a:lstStyle/>
          <a:p>
            <a:r>
              <a:rPr lang="en-US" dirty="0" smtClean="0"/>
              <a:t>Assign codes to all responses</a:t>
            </a:r>
          </a:p>
          <a:p>
            <a:pPr lvl="1">
              <a:buNone/>
            </a:pPr>
            <a:r>
              <a:rPr lang="en-US" dirty="0" smtClean="0"/>
              <a:t>	Yes = 1			Male = 1</a:t>
            </a:r>
          </a:p>
          <a:p>
            <a:pPr lvl="1">
              <a:buNone/>
            </a:pPr>
            <a:r>
              <a:rPr lang="en-US" dirty="0" smtClean="0"/>
              <a:t>     No  = 2                             Female = 2</a:t>
            </a:r>
          </a:p>
          <a:p>
            <a:pPr lvl="1">
              <a:buNone/>
            </a:pPr>
            <a:endParaRPr lang="en-US" dirty="0" smtClean="0"/>
          </a:p>
          <a:p>
            <a:pPr lvl="1">
              <a:buNone/>
            </a:pPr>
            <a:endParaRPr lang="en-US" dirty="0" smtClean="0"/>
          </a:p>
          <a:p>
            <a:r>
              <a:rPr lang="en-US" dirty="0" smtClean="0"/>
              <a:t>Enter into computer</a:t>
            </a:r>
          </a:p>
          <a:p>
            <a:pPr>
              <a:buNone/>
            </a:pPr>
            <a:endParaRPr lang="en-US" dirty="0" smtClean="0"/>
          </a:p>
          <a:p>
            <a:pPr lvl="1">
              <a:buNone/>
            </a:pPr>
            <a:endParaRPr lang="en-US" dirty="0" smtClean="0"/>
          </a:p>
          <a:p>
            <a:r>
              <a:rPr lang="en-US" dirty="0" smtClean="0"/>
              <a:t>“Clean” the data (in other words look for errors)</a:t>
            </a:r>
          </a:p>
          <a:p>
            <a:pPr>
              <a:buNone/>
            </a:pPr>
            <a:r>
              <a:rPr lang="en-US" dirty="0" smtClean="0"/>
              <a:t>		</a:t>
            </a:r>
          </a:p>
          <a:p>
            <a:pPr>
              <a:buNone/>
            </a:pPr>
            <a:endParaRPr lang="en-US" dirty="0" smtClean="0"/>
          </a:p>
          <a:p>
            <a:endParaRPr lang="en-US" dirty="0" smtClean="0"/>
          </a:p>
          <a:p>
            <a:pPr lvl="1">
              <a:buNone/>
            </a:pPr>
            <a:endParaRPr lang="en-US" dirty="0" smtClean="0"/>
          </a:p>
        </p:txBody>
      </p:sp>
      <p:sp>
        <p:nvSpPr>
          <p:cNvPr id="4" name="Slide Number Placeholder 3"/>
          <p:cNvSpPr>
            <a:spLocks noGrp="1"/>
          </p:cNvSpPr>
          <p:nvPr>
            <p:ph type="sldNum" sz="quarter" idx="10"/>
          </p:nvPr>
        </p:nvSpPr>
        <p:spPr/>
        <p:txBody>
          <a:bodyPr/>
          <a:lstStyle/>
          <a:p>
            <a:fld id="{789EFD8A-3B1B-4513-B85A-7DF7E43E812F}" type="slidenum">
              <a:rPr lang="en-US" smtClean="0"/>
              <a:pPr/>
              <a:t>17</a:t>
            </a:fld>
            <a:endParaRPr lang="en-US" dirty="0"/>
          </a:p>
        </p:txBody>
      </p:sp>
      <p:pic>
        <p:nvPicPr>
          <p:cNvPr id="4100" name="Picture 4"/>
          <p:cNvPicPr>
            <a:picLocks noChangeAspect="1" noChangeArrowheads="1"/>
          </p:cNvPicPr>
          <p:nvPr/>
        </p:nvPicPr>
        <p:blipFill>
          <a:blip r:embed="rId2" cstate="print"/>
          <a:srcRect/>
          <a:stretch>
            <a:fillRect/>
          </a:stretch>
        </p:blipFill>
        <p:spPr bwMode="auto">
          <a:xfrm>
            <a:off x="6971621" y="4234542"/>
            <a:ext cx="845004" cy="783772"/>
          </a:xfrm>
          <a:prstGeom prst="rect">
            <a:avLst/>
          </a:prstGeom>
          <a:noFill/>
          <a:ln w="9525">
            <a:noFill/>
            <a:miter lim="800000"/>
            <a:headEnd/>
            <a:tailEnd/>
          </a:ln>
          <a:effectLst/>
        </p:spPr>
      </p:pic>
      <p:pic>
        <p:nvPicPr>
          <p:cNvPr id="4102" name="Picture 6"/>
          <p:cNvPicPr>
            <a:picLocks noChangeAspect="1" noChangeArrowheads="1"/>
          </p:cNvPicPr>
          <p:nvPr/>
        </p:nvPicPr>
        <p:blipFill>
          <a:blip r:embed="rId3" cstate="print"/>
          <a:srcRect/>
          <a:stretch>
            <a:fillRect/>
          </a:stretch>
        </p:blipFill>
        <p:spPr bwMode="auto">
          <a:xfrm>
            <a:off x="3744686" y="2808514"/>
            <a:ext cx="892628" cy="89262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57200" indent="-457200"/>
            <a:r>
              <a:rPr lang="en-US" dirty="0" smtClean="0"/>
              <a:t/>
            </a:r>
            <a:br>
              <a:rPr lang="en-US" dirty="0" smtClean="0"/>
            </a:br>
            <a:r>
              <a:rPr lang="en-US" dirty="0" smtClean="0"/>
              <a:t>8. Analyze Data         9. Report Data</a:t>
            </a:r>
            <a:br>
              <a:rPr lang="en-US" dirty="0" smtClean="0"/>
            </a:br>
            <a:r>
              <a:rPr lang="en-US" dirty="0" smtClean="0"/>
              <a:t>               </a:t>
            </a:r>
          </a:p>
        </p:txBody>
      </p:sp>
      <p:sp>
        <p:nvSpPr>
          <p:cNvPr id="3" name="Content Placeholder 2"/>
          <p:cNvSpPr>
            <a:spLocks noGrp="1"/>
          </p:cNvSpPr>
          <p:nvPr>
            <p:ph idx="1"/>
          </p:nvPr>
        </p:nvSpPr>
        <p:spPr/>
        <p:txBody>
          <a:bodyPr/>
          <a:lstStyle/>
          <a:p>
            <a:pPr lvl="1"/>
            <a:endParaRPr lang="en-US" dirty="0" smtClean="0"/>
          </a:p>
          <a:p>
            <a:pPr lvl="1"/>
            <a:r>
              <a:rPr lang="en-US" dirty="0" smtClean="0"/>
              <a:t>Describe your sample</a:t>
            </a:r>
          </a:p>
          <a:p>
            <a:pPr lvl="2"/>
            <a:r>
              <a:rPr lang="en-US" dirty="0" smtClean="0"/>
              <a:t>How many respondents?</a:t>
            </a:r>
          </a:p>
          <a:p>
            <a:pPr lvl="2"/>
            <a:r>
              <a:rPr lang="en-US" dirty="0" smtClean="0"/>
              <a:t>What are the demographics?</a:t>
            </a:r>
          </a:p>
          <a:p>
            <a:pPr lvl="2">
              <a:buNone/>
            </a:pPr>
            <a:endParaRPr lang="en-US" dirty="0" smtClean="0"/>
          </a:p>
          <a:p>
            <a:pPr lvl="1"/>
            <a:r>
              <a:rPr lang="en-US" dirty="0" smtClean="0"/>
              <a:t>Calculate means or percentages for each question</a:t>
            </a:r>
          </a:p>
          <a:p>
            <a:pPr lvl="1"/>
            <a:r>
              <a:rPr lang="en-US" dirty="0" smtClean="0"/>
              <a:t>Decide what is significant or interesting</a:t>
            </a:r>
          </a:p>
          <a:p>
            <a:pPr lvl="1"/>
            <a:r>
              <a:rPr lang="en-US" dirty="0" smtClean="0"/>
              <a:t>Report your findings</a:t>
            </a:r>
          </a:p>
          <a:p>
            <a:endParaRPr lang="en-US" dirty="0"/>
          </a:p>
        </p:txBody>
      </p:sp>
      <p:sp>
        <p:nvSpPr>
          <p:cNvPr id="4" name="Slide Number Placeholder 3"/>
          <p:cNvSpPr>
            <a:spLocks noGrp="1"/>
          </p:cNvSpPr>
          <p:nvPr>
            <p:ph type="sldNum" sz="quarter" idx="10"/>
          </p:nvPr>
        </p:nvSpPr>
        <p:spPr/>
        <p:txBody>
          <a:bodyPr/>
          <a:lstStyle/>
          <a:p>
            <a:fld id="{789EFD8A-3B1B-4513-B85A-7DF7E43E812F}" type="slidenum">
              <a:rPr lang="en-US" smtClean="0"/>
              <a:pPr/>
              <a:t>18</a:t>
            </a:fld>
            <a:endParaRPr lang="en-US" dirty="0"/>
          </a:p>
        </p:txBody>
      </p:sp>
      <p:pic>
        <p:nvPicPr>
          <p:cNvPr id="10" name="Picture 2" descr="C:\Documents and Settings\jenny_marlar\Local Settings\Temporary Internet Files\Content.IE5\7J3VJWA3\MPj04117530000[1].jpg"/>
          <p:cNvPicPr>
            <a:picLocks noChangeAspect="1" noChangeArrowheads="1"/>
          </p:cNvPicPr>
          <p:nvPr/>
        </p:nvPicPr>
        <p:blipFill>
          <a:blip r:embed="rId2" cstate="print"/>
          <a:srcRect/>
          <a:stretch>
            <a:fillRect/>
          </a:stretch>
        </p:blipFill>
        <p:spPr bwMode="auto">
          <a:xfrm>
            <a:off x="6705599" y="3439884"/>
            <a:ext cx="1513115" cy="1513115"/>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your results – do they make sense?</a:t>
            </a:r>
            <a:endParaRPr lang="en-US" dirty="0"/>
          </a:p>
        </p:txBody>
      </p:sp>
      <p:sp>
        <p:nvSpPr>
          <p:cNvPr id="3" name="Content Placeholder 2"/>
          <p:cNvSpPr>
            <a:spLocks noGrp="1"/>
          </p:cNvSpPr>
          <p:nvPr>
            <p:ph idx="1"/>
          </p:nvPr>
        </p:nvSpPr>
        <p:spPr/>
        <p:txBody>
          <a:bodyPr/>
          <a:lstStyle/>
          <a:p>
            <a:pPr>
              <a:buNone/>
            </a:pPr>
            <a:r>
              <a:rPr lang="en-US" dirty="0" smtClean="0"/>
              <a:t>Overall, how satisfied were you with your most recent visit to Henry </a:t>
            </a:r>
            <a:r>
              <a:rPr lang="en-US" dirty="0" err="1" smtClean="0"/>
              <a:t>Doorly</a:t>
            </a:r>
            <a:r>
              <a:rPr lang="en-US" dirty="0" smtClean="0"/>
              <a:t> Zoo?</a:t>
            </a:r>
          </a:p>
          <a:p>
            <a:pPr>
              <a:buNone/>
            </a:pPr>
            <a:endParaRPr lang="en-US" dirty="0" smtClean="0"/>
          </a:p>
          <a:p>
            <a:pPr lvl="3">
              <a:buNone/>
            </a:pPr>
            <a:r>
              <a:rPr lang="en-US" sz="1800" dirty="0" smtClean="0"/>
              <a:t>1 – Extremely Satisfied</a:t>
            </a:r>
          </a:p>
          <a:p>
            <a:pPr lvl="3">
              <a:buNone/>
            </a:pPr>
            <a:r>
              <a:rPr lang="en-US" sz="1800" dirty="0" smtClean="0"/>
              <a:t>2 </a:t>
            </a:r>
          </a:p>
          <a:p>
            <a:pPr lvl="3">
              <a:buNone/>
            </a:pPr>
            <a:r>
              <a:rPr lang="en-US" sz="1800" dirty="0" smtClean="0"/>
              <a:t>3</a:t>
            </a:r>
          </a:p>
          <a:p>
            <a:pPr lvl="3">
              <a:buNone/>
            </a:pPr>
            <a:r>
              <a:rPr lang="en-US" sz="1800" dirty="0" smtClean="0"/>
              <a:t>4</a:t>
            </a:r>
          </a:p>
          <a:p>
            <a:pPr lvl="3">
              <a:buNone/>
            </a:pPr>
            <a:r>
              <a:rPr lang="en-US" sz="1800" dirty="0" smtClean="0"/>
              <a:t>5 – </a:t>
            </a:r>
            <a:r>
              <a:rPr lang="en-US" sz="1800" smtClean="0"/>
              <a:t>Extremely Dissatisfied</a:t>
            </a:r>
            <a:endParaRPr lang="en-US" sz="1800" dirty="0" smtClean="0"/>
          </a:p>
          <a:p>
            <a:pPr lvl="3">
              <a:buNone/>
            </a:pPr>
            <a:endParaRPr lang="en-US" sz="1800" dirty="0" smtClean="0"/>
          </a:p>
          <a:p>
            <a:pPr>
              <a:buNone/>
            </a:pPr>
            <a:r>
              <a:rPr lang="en-US" sz="2400" dirty="0" smtClean="0"/>
              <a:t>I have the computer calculate mean and it comes back as 0.6.</a:t>
            </a:r>
          </a:p>
          <a:p>
            <a:pPr>
              <a:buNone/>
            </a:pPr>
            <a:endParaRPr lang="en-US" sz="2400" dirty="0" smtClean="0"/>
          </a:p>
          <a:p>
            <a:pPr>
              <a:buNone/>
            </a:pPr>
            <a:r>
              <a:rPr lang="en-US" sz="2400" dirty="0" smtClean="0"/>
              <a:t>What is the problem?</a:t>
            </a:r>
          </a:p>
        </p:txBody>
      </p:sp>
      <p:sp>
        <p:nvSpPr>
          <p:cNvPr id="4" name="Slide Number Placeholder 3"/>
          <p:cNvSpPr>
            <a:spLocks noGrp="1"/>
          </p:cNvSpPr>
          <p:nvPr>
            <p:ph type="sldNum" sz="quarter" idx="10"/>
          </p:nvPr>
        </p:nvSpPr>
        <p:spPr/>
        <p:txBody>
          <a:bodyPr/>
          <a:lstStyle/>
          <a:p>
            <a:fld id="{789EFD8A-3B1B-4513-B85A-7DF7E43E812F}" type="slidenum">
              <a:rPr lang="en-US" smtClean="0"/>
              <a:pPr/>
              <a:t>19</a:t>
            </a:fld>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144B4068-0444-453C-8560-FA1ACF60E754}" type="slidenum">
              <a:rPr lang="en-US"/>
              <a:pPr/>
              <a:t>2</a:t>
            </a:fld>
            <a:endParaRPr lang="en-US" dirty="0"/>
          </a:p>
        </p:txBody>
      </p:sp>
      <p:sp>
        <p:nvSpPr>
          <p:cNvPr id="27658" name="Rectangle 10"/>
          <p:cNvSpPr>
            <a:spLocks noGrp="1" noChangeArrowheads="1"/>
          </p:cNvSpPr>
          <p:nvPr>
            <p:ph type="title"/>
          </p:nvPr>
        </p:nvSpPr>
        <p:spPr>
          <a:xfrm>
            <a:off x="208026" y="164013"/>
            <a:ext cx="8728075" cy="582612"/>
          </a:xfrm>
        </p:spPr>
        <p:txBody>
          <a:bodyPr/>
          <a:lstStyle/>
          <a:p>
            <a:r>
              <a:rPr lang="en-US" dirty="0" smtClean="0"/>
              <a:t/>
            </a:r>
            <a:br>
              <a:rPr lang="en-US" dirty="0" smtClean="0"/>
            </a:br>
            <a:endParaRPr lang="en-US" dirty="0"/>
          </a:p>
        </p:txBody>
      </p:sp>
      <p:sp>
        <p:nvSpPr>
          <p:cNvPr id="27659" name="Rectangle 11"/>
          <p:cNvSpPr>
            <a:spLocks noGrp="1" noChangeArrowheads="1"/>
          </p:cNvSpPr>
          <p:nvPr>
            <p:ph type="body" idx="1"/>
          </p:nvPr>
        </p:nvSpPr>
        <p:spPr>
          <a:xfrm>
            <a:off x="285750" y="667512"/>
            <a:ext cx="8572500" cy="5114163"/>
          </a:xfrm>
        </p:spPr>
        <p:txBody>
          <a:bodyPr/>
          <a:lstStyle/>
          <a:p>
            <a:pPr lvl="1">
              <a:buNone/>
            </a:pPr>
            <a:endParaRPr lang="en-US" sz="1800" dirty="0" smtClean="0"/>
          </a:p>
          <a:p>
            <a:pPr>
              <a:buNone/>
            </a:pPr>
            <a:r>
              <a:rPr lang="en-US" sz="2000" dirty="0" smtClean="0"/>
              <a:t>1. Every study starts with a </a:t>
            </a:r>
            <a:r>
              <a:rPr lang="en-US" sz="2000" dirty="0" smtClean="0">
                <a:solidFill>
                  <a:schemeClr val="accent6"/>
                </a:solidFill>
              </a:rPr>
              <a:t>Research Objective</a:t>
            </a:r>
            <a:r>
              <a:rPr lang="en-US" sz="2000" dirty="0" smtClean="0"/>
              <a:t> or Question.</a:t>
            </a:r>
          </a:p>
          <a:p>
            <a:pPr lvl="1"/>
            <a:r>
              <a:rPr lang="en-US" sz="1600" dirty="0" smtClean="0"/>
              <a:t>What do you want to learn?</a:t>
            </a:r>
          </a:p>
          <a:p>
            <a:pPr lvl="1"/>
            <a:r>
              <a:rPr lang="en-US" sz="1600" dirty="0" smtClean="0"/>
              <a:t>What action do you want to take with your results?</a:t>
            </a:r>
          </a:p>
          <a:p>
            <a:pPr lvl="1"/>
            <a:r>
              <a:rPr lang="en-US" sz="1600" dirty="0" smtClean="0"/>
              <a:t>Every step should have the end result in mind</a:t>
            </a:r>
          </a:p>
          <a:p>
            <a:pPr lvl="1"/>
            <a:endParaRPr lang="en-US" sz="1600" dirty="0" smtClean="0"/>
          </a:p>
          <a:p>
            <a:pPr marL="457200" indent="-457200">
              <a:buNone/>
            </a:pPr>
            <a:r>
              <a:rPr lang="en-US" dirty="0" smtClean="0"/>
              <a:t>2. Decide who we need to ask</a:t>
            </a:r>
          </a:p>
          <a:p>
            <a:pPr marL="457200" indent="-457200">
              <a:buNone/>
            </a:pPr>
            <a:r>
              <a:rPr lang="en-US" dirty="0" smtClean="0"/>
              <a:t>3. Decide how to ask questions</a:t>
            </a:r>
          </a:p>
          <a:p>
            <a:pPr marL="457200" indent="-457200">
              <a:buNone/>
            </a:pPr>
            <a:r>
              <a:rPr lang="en-US" dirty="0" smtClean="0"/>
              <a:t>4. Create questions</a:t>
            </a:r>
          </a:p>
          <a:p>
            <a:pPr marL="457200" indent="-457200">
              <a:buNone/>
            </a:pPr>
            <a:r>
              <a:rPr lang="en-US" dirty="0" smtClean="0"/>
              <a:t>5. Test questions</a:t>
            </a:r>
          </a:p>
          <a:p>
            <a:pPr marL="457200" indent="-457200">
              <a:buNone/>
            </a:pPr>
            <a:r>
              <a:rPr lang="en-US" dirty="0" smtClean="0"/>
              <a:t>6. Ask Questions</a:t>
            </a:r>
          </a:p>
          <a:p>
            <a:pPr marL="457200" indent="-457200">
              <a:buNone/>
            </a:pPr>
            <a:r>
              <a:rPr lang="en-US" dirty="0" smtClean="0"/>
              <a:t>7. Prepare Data</a:t>
            </a:r>
          </a:p>
          <a:p>
            <a:pPr marL="457200" indent="-457200">
              <a:buNone/>
            </a:pPr>
            <a:r>
              <a:rPr lang="en-US" dirty="0" smtClean="0"/>
              <a:t>8. Analyze Data</a:t>
            </a:r>
          </a:p>
          <a:p>
            <a:pPr marL="457200" indent="-457200">
              <a:buNone/>
            </a:pPr>
            <a:r>
              <a:rPr lang="en-US" dirty="0" smtClean="0"/>
              <a:t>9. Report Data</a:t>
            </a:r>
          </a:p>
          <a:p>
            <a:pPr lvl="1">
              <a:buNone/>
            </a:pPr>
            <a:endParaRPr lang="en-US" sz="1600" dirty="0" smtClean="0"/>
          </a:p>
          <a:p>
            <a:pPr lvl="1">
              <a:buNone/>
            </a:pPr>
            <a:endParaRPr lang="en-US" sz="1800" dirty="0" smtClean="0"/>
          </a:p>
          <a:p>
            <a:pPr lvl="1">
              <a:buNone/>
            </a:pPr>
            <a:r>
              <a:rPr lang="en-US" sz="1800" dirty="0" smtClean="0"/>
              <a:t> </a:t>
            </a:r>
          </a:p>
        </p:txBody>
      </p:sp>
      <p:sp>
        <p:nvSpPr>
          <p:cNvPr id="5" name="Rectangle 10"/>
          <p:cNvSpPr txBox="1">
            <a:spLocks noChangeArrowheads="1"/>
          </p:cNvSpPr>
          <p:nvPr/>
        </p:nvSpPr>
        <p:spPr bwMode="auto">
          <a:xfrm>
            <a:off x="171450" y="212780"/>
            <a:ext cx="8728075" cy="8479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sz="2800" kern="0" noProof="0" dirty="0" smtClean="0">
                <a:solidFill>
                  <a:srgbClr val="61C250"/>
                </a:solidFill>
                <a:latin typeface="+mj-lt"/>
                <a:ea typeface="+mj-ea"/>
                <a:cs typeface="+mj-cs"/>
              </a:rPr>
              <a:t>Steps of the Survey</a:t>
            </a:r>
            <a:endParaRPr kumimoji="0" lang="en-US" sz="2800" b="0" i="0" u="none" strike="noStrike" kern="0" cap="none" spc="0" normalizeH="0" baseline="0" noProof="0" dirty="0">
              <a:ln>
                <a:noFill/>
              </a:ln>
              <a:solidFill>
                <a:srgbClr val="61C250"/>
              </a:solidFill>
              <a:effectLst/>
              <a:uLnTx/>
              <a:uFillTx/>
              <a:latin typeface="+mj-lt"/>
              <a:ea typeface="+mj-ea"/>
              <a:cs typeface="+mj-cs"/>
            </a:endParaRPr>
          </a:p>
        </p:txBody>
      </p:sp>
      <p:pic>
        <p:nvPicPr>
          <p:cNvPr id="1026" name="Picture 2" descr="C:\Documents and Settings\jenny_marlar\Local Settings\Temporary Internet Files\Content.IE5\WN895KFC\MCj04348590000[1].png"/>
          <p:cNvPicPr>
            <a:picLocks noChangeAspect="1" noChangeArrowheads="1"/>
          </p:cNvPicPr>
          <p:nvPr/>
        </p:nvPicPr>
        <p:blipFill>
          <a:blip r:embed="rId2" cstate="print"/>
          <a:srcRect/>
          <a:stretch>
            <a:fillRect/>
          </a:stretch>
        </p:blipFill>
        <p:spPr bwMode="auto">
          <a:xfrm>
            <a:off x="7219950" y="1374322"/>
            <a:ext cx="1714500" cy="17145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7659">
                                            <p:txEl>
                                              <p:pRg st="1" end="1"/>
                                            </p:txEl>
                                          </p:spTgt>
                                        </p:tgtEl>
                                        <p:attrNameLst>
                                          <p:attrName>style.visibility</p:attrName>
                                        </p:attrNameLst>
                                      </p:cBhvr>
                                      <p:to>
                                        <p:strVal val="visible"/>
                                      </p:to>
                                    </p:set>
                                    <p:animEffect transition="in" filter="fade">
                                      <p:cBhvr>
                                        <p:cTn id="7" dur="2000"/>
                                        <p:tgtEl>
                                          <p:spTgt spid="27659">
                                            <p:txEl>
                                              <p:pRg st="1" end="1"/>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7659">
                                            <p:txEl>
                                              <p:pRg st="2" end="2"/>
                                            </p:txEl>
                                          </p:spTgt>
                                        </p:tgtEl>
                                        <p:attrNameLst>
                                          <p:attrName>style.visibility</p:attrName>
                                        </p:attrNameLst>
                                      </p:cBhvr>
                                      <p:to>
                                        <p:strVal val="visible"/>
                                      </p:to>
                                    </p:set>
                                    <p:animEffect transition="in" filter="fade">
                                      <p:cBhvr>
                                        <p:cTn id="10" dur="2000"/>
                                        <p:tgtEl>
                                          <p:spTgt spid="27659">
                                            <p:txEl>
                                              <p:pRg st="2" end="2"/>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7659">
                                            <p:txEl>
                                              <p:pRg st="3" end="3"/>
                                            </p:txEl>
                                          </p:spTgt>
                                        </p:tgtEl>
                                        <p:attrNameLst>
                                          <p:attrName>style.visibility</p:attrName>
                                        </p:attrNameLst>
                                      </p:cBhvr>
                                      <p:to>
                                        <p:strVal val="visible"/>
                                      </p:to>
                                    </p:set>
                                    <p:animEffect transition="in" filter="fade">
                                      <p:cBhvr>
                                        <p:cTn id="13" dur="2000"/>
                                        <p:tgtEl>
                                          <p:spTgt spid="27659">
                                            <p:txEl>
                                              <p:pRg st="3" end="3"/>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7659">
                                            <p:txEl>
                                              <p:pRg st="4" end="4"/>
                                            </p:txEl>
                                          </p:spTgt>
                                        </p:tgtEl>
                                        <p:attrNameLst>
                                          <p:attrName>style.visibility</p:attrName>
                                        </p:attrNameLst>
                                      </p:cBhvr>
                                      <p:to>
                                        <p:strVal val="visible"/>
                                      </p:to>
                                    </p:set>
                                    <p:animEffect transition="in" filter="fade">
                                      <p:cBhvr>
                                        <p:cTn id="16" dur="2000"/>
                                        <p:tgtEl>
                                          <p:spTgt spid="27659">
                                            <p:txEl>
                                              <p:pRg st="4" end="4"/>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27659">
                                            <p:txEl>
                                              <p:pRg st="6" end="6"/>
                                            </p:txEl>
                                          </p:spTgt>
                                        </p:tgtEl>
                                        <p:attrNameLst>
                                          <p:attrName>style.visibility</p:attrName>
                                        </p:attrNameLst>
                                      </p:cBhvr>
                                      <p:to>
                                        <p:strVal val="visible"/>
                                      </p:to>
                                    </p:set>
                                    <p:animEffect transition="in" filter="fade">
                                      <p:cBhvr>
                                        <p:cTn id="21" dur="2000"/>
                                        <p:tgtEl>
                                          <p:spTgt spid="27659">
                                            <p:txEl>
                                              <p:pRg st="6" end="6"/>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27659">
                                            <p:txEl>
                                              <p:pRg st="7" end="7"/>
                                            </p:txEl>
                                          </p:spTgt>
                                        </p:tgtEl>
                                        <p:attrNameLst>
                                          <p:attrName>style.visibility</p:attrName>
                                        </p:attrNameLst>
                                      </p:cBhvr>
                                      <p:to>
                                        <p:strVal val="visible"/>
                                      </p:to>
                                    </p:set>
                                    <p:animEffect transition="in" filter="fade">
                                      <p:cBhvr>
                                        <p:cTn id="26" dur="2000"/>
                                        <p:tgtEl>
                                          <p:spTgt spid="27659">
                                            <p:txEl>
                                              <p:pRg st="7" end="7"/>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7659">
                                            <p:txEl>
                                              <p:pRg st="8" end="8"/>
                                            </p:txEl>
                                          </p:spTgt>
                                        </p:tgtEl>
                                        <p:attrNameLst>
                                          <p:attrName>style.visibility</p:attrName>
                                        </p:attrNameLst>
                                      </p:cBhvr>
                                      <p:to>
                                        <p:strVal val="visible"/>
                                      </p:to>
                                    </p:set>
                                    <p:animEffect transition="in" filter="fade">
                                      <p:cBhvr>
                                        <p:cTn id="31" dur="2000"/>
                                        <p:tgtEl>
                                          <p:spTgt spid="27659">
                                            <p:txEl>
                                              <p:pRg st="8" end="8"/>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27659">
                                            <p:txEl>
                                              <p:pRg st="9" end="9"/>
                                            </p:txEl>
                                          </p:spTgt>
                                        </p:tgtEl>
                                        <p:attrNameLst>
                                          <p:attrName>style.visibility</p:attrName>
                                        </p:attrNameLst>
                                      </p:cBhvr>
                                      <p:to>
                                        <p:strVal val="visible"/>
                                      </p:to>
                                    </p:set>
                                    <p:animEffect transition="in" filter="fade">
                                      <p:cBhvr>
                                        <p:cTn id="36" dur="2000"/>
                                        <p:tgtEl>
                                          <p:spTgt spid="27659">
                                            <p:txEl>
                                              <p:pRg st="9" end="9"/>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27659">
                                            <p:txEl>
                                              <p:pRg st="10" end="10"/>
                                            </p:txEl>
                                          </p:spTgt>
                                        </p:tgtEl>
                                        <p:attrNameLst>
                                          <p:attrName>style.visibility</p:attrName>
                                        </p:attrNameLst>
                                      </p:cBhvr>
                                      <p:to>
                                        <p:strVal val="visible"/>
                                      </p:to>
                                    </p:set>
                                    <p:animEffect transition="in" filter="fade">
                                      <p:cBhvr>
                                        <p:cTn id="41" dur="2000"/>
                                        <p:tgtEl>
                                          <p:spTgt spid="27659">
                                            <p:txEl>
                                              <p:pRg st="10" end="10"/>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27659">
                                            <p:txEl>
                                              <p:pRg st="11" end="11"/>
                                            </p:txEl>
                                          </p:spTgt>
                                        </p:tgtEl>
                                        <p:attrNameLst>
                                          <p:attrName>style.visibility</p:attrName>
                                        </p:attrNameLst>
                                      </p:cBhvr>
                                      <p:to>
                                        <p:strVal val="visible"/>
                                      </p:to>
                                    </p:set>
                                    <p:animEffect transition="in" filter="fade">
                                      <p:cBhvr>
                                        <p:cTn id="46" dur="2000"/>
                                        <p:tgtEl>
                                          <p:spTgt spid="27659">
                                            <p:txEl>
                                              <p:pRg st="11" end="11"/>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27659">
                                            <p:txEl>
                                              <p:pRg st="12" end="12"/>
                                            </p:txEl>
                                          </p:spTgt>
                                        </p:tgtEl>
                                        <p:attrNameLst>
                                          <p:attrName>style.visibility</p:attrName>
                                        </p:attrNameLst>
                                      </p:cBhvr>
                                      <p:to>
                                        <p:strVal val="visible"/>
                                      </p:to>
                                    </p:set>
                                    <p:animEffect transition="in" filter="fade">
                                      <p:cBhvr>
                                        <p:cTn id="51" dur="2000"/>
                                        <p:tgtEl>
                                          <p:spTgt spid="27659">
                                            <p:txEl>
                                              <p:pRg st="12" end="12"/>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27659">
                                            <p:txEl>
                                              <p:pRg st="13" end="13"/>
                                            </p:txEl>
                                          </p:spTgt>
                                        </p:tgtEl>
                                        <p:attrNameLst>
                                          <p:attrName>style.visibility</p:attrName>
                                        </p:attrNameLst>
                                      </p:cBhvr>
                                      <p:to>
                                        <p:strVal val="visible"/>
                                      </p:to>
                                    </p:set>
                                    <p:animEffect transition="in" filter="fade">
                                      <p:cBhvr>
                                        <p:cTn id="56" dur="2000"/>
                                        <p:tgtEl>
                                          <p:spTgt spid="27659">
                                            <p:txEl>
                                              <p:pRg st="13" end="13"/>
                                            </p:txEl>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7659">
                                            <p:txEl>
                                              <p:pRg st="16" end="16"/>
                                            </p:txEl>
                                          </p:spTgt>
                                        </p:tgtEl>
                                        <p:attrNameLst>
                                          <p:attrName>style.visibility</p:attrName>
                                        </p:attrNameLst>
                                      </p:cBhvr>
                                      <p:to>
                                        <p:strVal val="visible"/>
                                      </p:to>
                                    </p:set>
                                    <p:animEffect transition="in" filter="fade">
                                      <p:cBhvr>
                                        <p:cTn id="59" dur="2000"/>
                                        <p:tgtEl>
                                          <p:spTgt spid="27659">
                                            <p:txEl>
                                              <p:pRg st="16" end="1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9"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144B4068-0444-453C-8560-FA1ACF60E754}" type="slidenum">
              <a:rPr lang="en-US"/>
              <a:pPr/>
              <a:t>20</a:t>
            </a:fld>
            <a:endParaRPr lang="en-US" dirty="0"/>
          </a:p>
        </p:txBody>
      </p:sp>
      <p:sp>
        <p:nvSpPr>
          <p:cNvPr id="27658" name="Rectangle 10"/>
          <p:cNvSpPr>
            <a:spLocks noGrp="1" noChangeArrowheads="1"/>
          </p:cNvSpPr>
          <p:nvPr>
            <p:ph type="title"/>
          </p:nvPr>
        </p:nvSpPr>
        <p:spPr>
          <a:xfrm>
            <a:off x="415925" y="-1"/>
            <a:ext cx="8728075" cy="836579"/>
          </a:xfrm>
        </p:spPr>
        <p:txBody>
          <a:bodyPr/>
          <a:lstStyle/>
          <a:p>
            <a:r>
              <a:rPr lang="en-US" sz="1800" dirty="0" smtClean="0"/>
              <a:t>What is one thing you would change about your latest visit to Henry </a:t>
            </a:r>
            <a:r>
              <a:rPr lang="en-US" sz="1800" dirty="0" err="1" smtClean="0"/>
              <a:t>Doorly</a:t>
            </a:r>
            <a:r>
              <a:rPr lang="en-US" sz="1800" dirty="0" smtClean="0"/>
              <a:t> Zoo? (open ended, asked only of those who said they visited in the last 12 months)?</a:t>
            </a:r>
            <a:endParaRPr lang="en-US" sz="1800" dirty="0"/>
          </a:p>
        </p:txBody>
      </p:sp>
      <p:sp>
        <p:nvSpPr>
          <p:cNvPr id="9" name="TextBox 8"/>
          <p:cNvSpPr txBox="1"/>
          <p:nvPr/>
        </p:nvSpPr>
        <p:spPr>
          <a:xfrm>
            <a:off x="3043567" y="6289427"/>
            <a:ext cx="8112868" cy="369332"/>
          </a:xfrm>
          <a:prstGeom prst="rect">
            <a:avLst/>
          </a:prstGeom>
          <a:noFill/>
        </p:spPr>
        <p:txBody>
          <a:bodyPr wrap="square" rtlCol="0">
            <a:spAutoFit/>
          </a:bodyPr>
          <a:lstStyle/>
          <a:p>
            <a:r>
              <a:rPr lang="en-US" dirty="0" smtClean="0"/>
              <a:t>All other responses accounted for &lt;1%</a:t>
            </a:r>
            <a:endParaRPr lang="en-US" dirty="0"/>
          </a:p>
        </p:txBody>
      </p:sp>
      <p:graphicFrame>
        <p:nvGraphicFramePr>
          <p:cNvPr id="11" name="Content Placeholder 4"/>
          <p:cNvGraphicFramePr>
            <a:graphicFrameLocks/>
          </p:cNvGraphicFramePr>
          <p:nvPr/>
        </p:nvGraphicFramePr>
        <p:xfrm>
          <a:off x="635946" y="953307"/>
          <a:ext cx="8002216" cy="519556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one thing you would change about your latest visit to Henry </a:t>
            </a:r>
            <a:r>
              <a:rPr lang="en-US" dirty="0" err="1" smtClean="0"/>
              <a:t>Doorly</a:t>
            </a:r>
            <a:r>
              <a:rPr lang="en-US" dirty="0" smtClean="0"/>
              <a:t> Zoo?</a:t>
            </a:r>
            <a:endParaRPr lang="en-US" dirty="0"/>
          </a:p>
        </p:txBody>
      </p:sp>
      <p:sp>
        <p:nvSpPr>
          <p:cNvPr id="3" name="Content Placeholder 2"/>
          <p:cNvSpPr>
            <a:spLocks noGrp="1"/>
          </p:cNvSpPr>
          <p:nvPr>
            <p:ph idx="1"/>
          </p:nvPr>
        </p:nvSpPr>
        <p:spPr>
          <a:xfrm>
            <a:off x="0" y="1143000"/>
            <a:ext cx="9144000" cy="4638675"/>
          </a:xfrm>
        </p:spPr>
        <p:txBody>
          <a:bodyPr/>
          <a:lstStyle/>
          <a:p>
            <a:r>
              <a:rPr lang="en-US" dirty="0" smtClean="0"/>
              <a:t>Generation Y are most likely to say they would change:</a:t>
            </a:r>
          </a:p>
          <a:p>
            <a:pPr>
              <a:buNone/>
            </a:pPr>
            <a:r>
              <a:rPr lang="en-US" dirty="0" smtClean="0"/>
              <a:t>		</a:t>
            </a:r>
            <a:r>
              <a:rPr lang="en-US" dirty="0" smtClean="0">
                <a:solidFill>
                  <a:schemeClr val="tx2"/>
                </a:solidFill>
              </a:rPr>
              <a:t>the cost = 41.8%</a:t>
            </a:r>
          </a:p>
          <a:p>
            <a:endParaRPr lang="en-US" dirty="0" smtClean="0"/>
          </a:p>
          <a:p>
            <a:r>
              <a:rPr lang="en-US" dirty="0" smtClean="0"/>
              <a:t>Generation X are most likely to say they would change:</a:t>
            </a:r>
          </a:p>
          <a:p>
            <a:pPr lvl="1">
              <a:buNone/>
            </a:pPr>
            <a:r>
              <a:rPr lang="en-US" dirty="0" smtClean="0"/>
              <a:t>	 </a:t>
            </a:r>
            <a:r>
              <a:rPr lang="en-US" dirty="0" smtClean="0">
                <a:solidFill>
                  <a:schemeClr val="tx2"/>
                </a:solidFill>
              </a:rPr>
              <a:t>the parking = 24.5%</a:t>
            </a:r>
          </a:p>
          <a:p>
            <a:endParaRPr lang="en-US" dirty="0" smtClean="0"/>
          </a:p>
          <a:p>
            <a:r>
              <a:rPr lang="en-US" dirty="0" smtClean="0"/>
              <a:t>Boomers are most likely to say they would change:</a:t>
            </a:r>
          </a:p>
          <a:p>
            <a:pPr lvl="1">
              <a:buNone/>
            </a:pPr>
            <a:r>
              <a:rPr lang="en-US" dirty="0" smtClean="0"/>
              <a:t>	</a:t>
            </a:r>
            <a:r>
              <a:rPr lang="en-US" dirty="0" smtClean="0">
                <a:solidFill>
                  <a:schemeClr val="tx2"/>
                </a:solidFill>
              </a:rPr>
              <a:t>nothing = 19.6%; the amount of hills = 10%</a:t>
            </a:r>
          </a:p>
          <a:p>
            <a:endParaRPr lang="en-US" dirty="0" smtClean="0"/>
          </a:p>
          <a:p>
            <a:r>
              <a:rPr lang="en-US" dirty="0" smtClean="0"/>
              <a:t>Traditionalists are most likely to say they would change:</a:t>
            </a:r>
          </a:p>
          <a:p>
            <a:pPr lvl="1">
              <a:buNone/>
            </a:pPr>
            <a:r>
              <a:rPr lang="en-US" dirty="0" smtClean="0"/>
              <a:t>	 </a:t>
            </a:r>
            <a:r>
              <a:rPr lang="en-US" dirty="0" smtClean="0">
                <a:solidFill>
                  <a:schemeClr val="tx2"/>
                </a:solidFill>
              </a:rPr>
              <a:t>nothing = 49.2%; improving the animals environment = 9.4%.</a:t>
            </a:r>
            <a:endParaRPr lang="en-US" dirty="0">
              <a:solidFill>
                <a:schemeClr val="tx2"/>
              </a:solidFill>
            </a:endParaRPr>
          </a:p>
        </p:txBody>
      </p:sp>
      <p:sp>
        <p:nvSpPr>
          <p:cNvPr id="4" name="Slide Number Placeholder 3"/>
          <p:cNvSpPr>
            <a:spLocks noGrp="1"/>
          </p:cNvSpPr>
          <p:nvPr>
            <p:ph type="sldNum" sz="quarter" idx="10"/>
          </p:nvPr>
        </p:nvSpPr>
        <p:spPr/>
        <p:txBody>
          <a:bodyPr/>
          <a:lstStyle/>
          <a:p>
            <a:fld id="{789EFD8A-3B1B-4513-B85A-7DF7E43E812F}" type="slidenum">
              <a:rPr lang="en-US" smtClean="0"/>
              <a:pPr/>
              <a:t>21</a:t>
            </a:fld>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53" name="Text Box 13"/>
          <p:cNvSpPr txBox="1">
            <a:spLocks noChangeArrowheads="1"/>
          </p:cNvSpPr>
          <p:nvPr/>
        </p:nvSpPr>
        <p:spPr bwMode="auto">
          <a:xfrm>
            <a:off x="277813" y="3819525"/>
            <a:ext cx="7778750" cy="1954381"/>
          </a:xfrm>
          <a:prstGeom prst="rect">
            <a:avLst/>
          </a:prstGeom>
          <a:noFill/>
          <a:ln w="9525">
            <a:noFill/>
            <a:miter lim="800000"/>
            <a:headEnd/>
            <a:tailEnd/>
          </a:ln>
          <a:effectLst/>
        </p:spPr>
        <p:txBody>
          <a:bodyPr>
            <a:spAutoFit/>
          </a:bodyPr>
          <a:lstStyle/>
          <a:p>
            <a:pPr>
              <a:spcBef>
                <a:spcPct val="50000"/>
              </a:spcBef>
            </a:pPr>
            <a:r>
              <a:rPr lang="en-US" sz="2200" b="1" dirty="0" smtClean="0"/>
              <a:t>Creating and Analyzing a Survey 101</a:t>
            </a:r>
          </a:p>
          <a:p>
            <a:pPr>
              <a:spcBef>
                <a:spcPct val="50000"/>
              </a:spcBef>
            </a:pPr>
            <a:r>
              <a:rPr lang="en-US" sz="2200" b="1" dirty="0" smtClean="0">
                <a:solidFill>
                  <a:schemeClr val="accent6"/>
                </a:solidFill>
              </a:rPr>
              <a:t>Presented by Jennifer Jones</a:t>
            </a:r>
          </a:p>
          <a:p>
            <a:pPr>
              <a:spcBef>
                <a:spcPct val="50000"/>
              </a:spcBef>
            </a:pPr>
            <a:r>
              <a:rPr lang="en-US" sz="2200" b="1" dirty="0" smtClean="0">
                <a:solidFill>
                  <a:schemeClr val="accent6"/>
                </a:solidFill>
              </a:rPr>
              <a:t>                          </a:t>
            </a:r>
            <a:endParaRPr lang="en-US" sz="2200" b="1" dirty="0">
              <a:solidFill>
                <a:schemeClr val="accent6"/>
              </a:solidFill>
            </a:endParaRPr>
          </a:p>
          <a:p>
            <a:pPr>
              <a:spcBef>
                <a:spcPct val="50000"/>
              </a:spcBef>
            </a:pPr>
            <a:endParaRPr lang="en-US" sz="2200"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“truth”  - You want to find it!!</a:t>
            </a:r>
            <a:endParaRPr lang="en-US" dirty="0"/>
          </a:p>
        </p:txBody>
      </p:sp>
      <p:graphicFrame>
        <p:nvGraphicFramePr>
          <p:cNvPr id="5" name="Content Placeholder 4"/>
          <p:cNvGraphicFramePr>
            <a:graphicFrameLocks noGrp="1"/>
          </p:cNvGraphicFramePr>
          <p:nvPr>
            <p:ph idx="1"/>
          </p:nvPr>
        </p:nvGraphicFramePr>
        <p:xfrm>
          <a:off x="248007" y="996696"/>
          <a:ext cx="4130802" cy="4748403"/>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0"/>
          </p:nvPr>
        </p:nvSpPr>
        <p:spPr/>
        <p:txBody>
          <a:bodyPr/>
          <a:lstStyle/>
          <a:p>
            <a:fld id="{789EFD8A-3B1B-4513-B85A-7DF7E43E812F}" type="slidenum">
              <a:rPr lang="en-US" smtClean="0"/>
              <a:pPr/>
              <a:t>3</a:t>
            </a:fld>
            <a:endParaRPr lang="en-US" dirty="0"/>
          </a:p>
        </p:txBody>
      </p:sp>
      <p:graphicFrame>
        <p:nvGraphicFramePr>
          <p:cNvPr id="6" name="Content Placeholder 4"/>
          <p:cNvGraphicFramePr>
            <a:graphicFrameLocks/>
          </p:cNvGraphicFramePr>
          <p:nvPr/>
        </p:nvGraphicFramePr>
        <p:xfrm>
          <a:off x="4758398" y="1032364"/>
          <a:ext cx="4130802" cy="4748403"/>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8" name="Rectangle 10"/>
          <p:cNvSpPr>
            <a:spLocks noGrp="1" noChangeArrowheads="1"/>
          </p:cNvSpPr>
          <p:nvPr>
            <p:ph type="title"/>
          </p:nvPr>
        </p:nvSpPr>
        <p:spPr/>
        <p:txBody>
          <a:bodyPr/>
          <a:lstStyle/>
          <a:p>
            <a:pPr marL="457200" indent="-457200"/>
            <a:r>
              <a:rPr lang="en-US" dirty="0" smtClean="0"/>
              <a:t>2. Define your population and sample</a:t>
            </a:r>
          </a:p>
        </p:txBody>
      </p:sp>
      <p:sp>
        <p:nvSpPr>
          <p:cNvPr id="4" name="Slide Number Placeholder 3"/>
          <p:cNvSpPr>
            <a:spLocks noGrp="1"/>
          </p:cNvSpPr>
          <p:nvPr>
            <p:ph type="sldNum" sz="quarter" idx="10"/>
          </p:nvPr>
        </p:nvSpPr>
        <p:spPr/>
        <p:txBody>
          <a:bodyPr/>
          <a:lstStyle/>
          <a:p>
            <a:fld id="{144B4068-0444-453C-8560-FA1ACF60E754}" type="slidenum">
              <a:rPr lang="en-US"/>
              <a:pPr/>
              <a:t>4</a:t>
            </a:fld>
            <a:endParaRPr lang="en-US" dirty="0"/>
          </a:p>
        </p:txBody>
      </p:sp>
      <p:sp>
        <p:nvSpPr>
          <p:cNvPr id="5" name="Content Placeholder 4"/>
          <p:cNvSpPr>
            <a:spLocks noGrp="1"/>
          </p:cNvSpPr>
          <p:nvPr>
            <p:ph idx="1"/>
          </p:nvPr>
        </p:nvSpPr>
        <p:spPr/>
        <p:txBody>
          <a:bodyPr/>
          <a:lstStyle/>
          <a:p>
            <a:r>
              <a:rPr lang="en-US" dirty="0" smtClean="0"/>
              <a:t>The population is the entire group you are interested in </a:t>
            </a:r>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We can’t talk to everyone, so we take a sample that </a:t>
            </a:r>
            <a:r>
              <a:rPr lang="en-US" dirty="0" smtClean="0">
                <a:solidFill>
                  <a:schemeClr val="accent6"/>
                </a:solidFill>
              </a:rPr>
              <a:t>represents</a:t>
            </a:r>
            <a:r>
              <a:rPr lang="en-US" dirty="0" smtClean="0"/>
              <a:t> the population.</a:t>
            </a:r>
          </a:p>
          <a:p>
            <a:pPr marL="457200" indent="-457200">
              <a:buAutoNum type="arabicPeriod"/>
            </a:pPr>
            <a:endParaRPr lang="en-US" dirty="0" smtClean="0"/>
          </a:p>
        </p:txBody>
      </p:sp>
      <p:pic>
        <p:nvPicPr>
          <p:cNvPr id="1027" name="Picture 3"/>
          <p:cNvPicPr>
            <a:picLocks noChangeAspect="1" noChangeArrowheads="1"/>
          </p:cNvPicPr>
          <p:nvPr/>
        </p:nvPicPr>
        <p:blipFill>
          <a:blip r:embed="rId2" cstate="print"/>
          <a:srcRect/>
          <a:stretch>
            <a:fillRect/>
          </a:stretch>
        </p:blipFill>
        <p:spPr bwMode="auto">
          <a:xfrm>
            <a:off x="3539613" y="1651820"/>
            <a:ext cx="1532776" cy="1687514"/>
          </a:xfrm>
          <a:prstGeom prst="rect">
            <a:avLst/>
          </a:prstGeom>
          <a:noFill/>
          <a:ln w="9525">
            <a:noFill/>
            <a:miter lim="800000"/>
            <a:headEnd/>
            <a:tailEnd/>
          </a:ln>
          <a:effectLst/>
        </p:spPr>
      </p:pic>
      <p:pic>
        <p:nvPicPr>
          <p:cNvPr id="1028" name="Picture 4" descr="C:\Documents and Settings\jenny_marlar\Local Settings\Temporary Internet Files\Content.IE5\7J3VJWA3\MPj04386340000[1].jpg"/>
          <p:cNvPicPr>
            <a:picLocks noChangeAspect="1" noChangeArrowheads="1"/>
          </p:cNvPicPr>
          <p:nvPr/>
        </p:nvPicPr>
        <p:blipFill>
          <a:blip r:embed="rId3" cstate="print"/>
          <a:srcRect/>
          <a:stretch>
            <a:fillRect/>
          </a:stretch>
        </p:blipFill>
        <p:spPr bwMode="auto">
          <a:xfrm>
            <a:off x="3347885" y="4660491"/>
            <a:ext cx="2620999" cy="110082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144B4068-0444-453C-8560-FA1ACF60E754}" type="slidenum">
              <a:rPr lang="en-US"/>
              <a:pPr/>
              <a:t>5</a:t>
            </a:fld>
            <a:endParaRPr lang="en-US" dirty="0"/>
          </a:p>
        </p:txBody>
      </p:sp>
      <p:sp>
        <p:nvSpPr>
          <p:cNvPr id="27658" name="Rectangle 10"/>
          <p:cNvSpPr>
            <a:spLocks noGrp="1" noChangeArrowheads="1"/>
          </p:cNvSpPr>
          <p:nvPr>
            <p:ph type="title"/>
          </p:nvPr>
        </p:nvSpPr>
        <p:spPr>
          <a:xfrm>
            <a:off x="171450" y="212780"/>
            <a:ext cx="8728075" cy="847924"/>
          </a:xfrm>
        </p:spPr>
        <p:txBody>
          <a:bodyPr/>
          <a:lstStyle/>
          <a:p>
            <a:r>
              <a:rPr lang="en-US" dirty="0" smtClean="0"/>
              <a:t/>
            </a:r>
            <a:br>
              <a:rPr lang="en-US" dirty="0" smtClean="0"/>
            </a:br>
            <a:r>
              <a:rPr lang="en-US" dirty="0" smtClean="0"/>
              <a:t>3. Decide how to field questions</a:t>
            </a:r>
            <a:br>
              <a:rPr lang="en-US" dirty="0" smtClean="0"/>
            </a:br>
            <a:r>
              <a:rPr lang="en-US" dirty="0" smtClean="0"/>
              <a:t/>
            </a:r>
            <a:br>
              <a:rPr lang="en-US" dirty="0" smtClean="0"/>
            </a:br>
            <a:endParaRPr lang="en-US" dirty="0"/>
          </a:p>
        </p:txBody>
      </p:sp>
      <p:sp>
        <p:nvSpPr>
          <p:cNvPr id="5" name="Content Placeholder 4"/>
          <p:cNvSpPr>
            <a:spLocks noGrp="1"/>
          </p:cNvSpPr>
          <p:nvPr>
            <p:ph idx="1"/>
          </p:nvPr>
        </p:nvSpPr>
        <p:spPr>
          <a:xfrm>
            <a:off x="285750" y="1143000"/>
            <a:ext cx="8572500" cy="862781"/>
          </a:xfrm>
        </p:spPr>
        <p:txBody>
          <a:bodyPr/>
          <a:lstStyle/>
          <a:p>
            <a:r>
              <a:rPr lang="en-US" dirty="0" smtClean="0"/>
              <a:t>There are four different ways to collect data – called the “</a:t>
            </a:r>
            <a:r>
              <a:rPr lang="en-US" dirty="0" smtClean="0">
                <a:solidFill>
                  <a:schemeClr val="accent6"/>
                </a:solidFill>
              </a:rPr>
              <a:t>Mode</a:t>
            </a:r>
            <a:r>
              <a:rPr lang="en-US" dirty="0" smtClean="0"/>
              <a:t>”</a:t>
            </a:r>
          </a:p>
          <a:p>
            <a:pPr>
              <a:buNone/>
            </a:pPr>
            <a:endParaRPr lang="en-US" dirty="0" smtClean="0"/>
          </a:p>
          <a:p>
            <a:pPr lvl="1">
              <a:buNone/>
            </a:pPr>
            <a:endParaRPr lang="en-US" dirty="0" smtClean="0"/>
          </a:p>
          <a:p>
            <a:pPr lvl="1">
              <a:buNone/>
            </a:pPr>
            <a:endParaRPr lang="en-US" dirty="0"/>
          </a:p>
        </p:txBody>
      </p:sp>
      <p:pic>
        <p:nvPicPr>
          <p:cNvPr id="2050" name="Picture 2"/>
          <p:cNvPicPr>
            <a:picLocks noChangeAspect="1" noChangeArrowheads="1"/>
          </p:cNvPicPr>
          <p:nvPr/>
        </p:nvPicPr>
        <p:blipFill>
          <a:blip r:embed="rId3" cstate="print"/>
          <a:srcRect/>
          <a:stretch>
            <a:fillRect/>
          </a:stretch>
        </p:blipFill>
        <p:spPr bwMode="auto">
          <a:xfrm>
            <a:off x="1983044" y="2123767"/>
            <a:ext cx="1077873" cy="1040273"/>
          </a:xfrm>
          <a:prstGeom prst="rect">
            <a:avLst/>
          </a:prstGeom>
          <a:noFill/>
          <a:ln w="9525">
            <a:noFill/>
            <a:miter lim="800000"/>
            <a:headEnd/>
            <a:tailEnd/>
          </a:ln>
          <a:effectLst/>
        </p:spPr>
      </p:pic>
      <p:pic>
        <p:nvPicPr>
          <p:cNvPr id="2051" name="Picture 3"/>
          <p:cNvPicPr>
            <a:picLocks noChangeAspect="1" noChangeArrowheads="1"/>
          </p:cNvPicPr>
          <p:nvPr/>
        </p:nvPicPr>
        <p:blipFill>
          <a:blip r:embed="rId4" cstate="print"/>
          <a:srcRect/>
          <a:stretch>
            <a:fillRect/>
          </a:stretch>
        </p:blipFill>
        <p:spPr bwMode="auto">
          <a:xfrm>
            <a:off x="4704737" y="2191481"/>
            <a:ext cx="1578076" cy="1056748"/>
          </a:xfrm>
          <a:prstGeom prst="rect">
            <a:avLst/>
          </a:prstGeom>
          <a:noFill/>
          <a:ln w="9525">
            <a:noFill/>
            <a:miter lim="800000"/>
            <a:headEnd/>
            <a:tailEnd/>
          </a:ln>
          <a:effectLst/>
        </p:spPr>
      </p:pic>
      <p:pic>
        <p:nvPicPr>
          <p:cNvPr id="2053" name="Picture 5"/>
          <p:cNvPicPr>
            <a:picLocks noChangeAspect="1" noChangeArrowheads="1"/>
          </p:cNvPicPr>
          <p:nvPr/>
        </p:nvPicPr>
        <p:blipFill>
          <a:blip r:embed="rId5" cstate="print"/>
          <a:srcRect/>
          <a:stretch>
            <a:fillRect/>
          </a:stretch>
        </p:blipFill>
        <p:spPr bwMode="auto">
          <a:xfrm>
            <a:off x="1607576" y="4261260"/>
            <a:ext cx="1578076" cy="1578076"/>
          </a:xfrm>
          <a:prstGeom prst="rect">
            <a:avLst/>
          </a:prstGeom>
          <a:noFill/>
          <a:ln w="9525">
            <a:noFill/>
            <a:miter lim="800000"/>
            <a:headEnd/>
            <a:tailEnd/>
          </a:ln>
          <a:effectLst/>
        </p:spPr>
      </p:pic>
      <p:pic>
        <p:nvPicPr>
          <p:cNvPr id="2055" name="Picture 7"/>
          <p:cNvPicPr>
            <a:picLocks noChangeAspect="1" noChangeArrowheads="1"/>
          </p:cNvPicPr>
          <p:nvPr/>
        </p:nvPicPr>
        <p:blipFill>
          <a:blip r:embed="rId6" cstate="print"/>
          <a:srcRect/>
          <a:stretch>
            <a:fillRect/>
          </a:stretch>
        </p:blipFill>
        <p:spPr bwMode="auto">
          <a:xfrm>
            <a:off x="4520974" y="4285796"/>
            <a:ext cx="2105025" cy="13906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57200" indent="-457200"/>
            <a:r>
              <a:rPr lang="en-US" sz="2400" dirty="0" smtClean="0"/>
              <a:t>4. Create questions</a:t>
            </a:r>
          </a:p>
        </p:txBody>
      </p:sp>
      <p:sp>
        <p:nvSpPr>
          <p:cNvPr id="4" name="Slide Number Placeholder 3"/>
          <p:cNvSpPr>
            <a:spLocks noGrp="1"/>
          </p:cNvSpPr>
          <p:nvPr>
            <p:ph type="sldNum" sz="quarter" idx="10"/>
          </p:nvPr>
        </p:nvSpPr>
        <p:spPr/>
        <p:txBody>
          <a:bodyPr/>
          <a:lstStyle/>
          <a:p>
            <a:fld id="{789EFD8A-3B1B-4513-B85A-7DF7E43E812F}" type="slidenum">
              <a:rPr lang="en-US" smtClean="0"/>
              <a:pPr/>
              <a:t>6</a:t>
            </a:fld>
            <a:endParaRPr lang="en-US" dirty="0"/>
          </a:p>
        </p:txBody>
      </p:sp>
      <p:sp>
        <p:nvSpPr>
          <p:cNvPr id="6" name="Content Placeholder 5"/>
          <p:cNvSpPr>
            <a:spLocks noGrp="1"/>
          </p:cNvSpPr>
          <p:nvPr>
            <p:ph idx="1"/>
          </p:nvPr>
        </p:nvSpPr>
        <p:spPr>
          <a:xfrm>
            <a:off x="247113" y="1130121"/>
            <a:ext cx="8572500" cy="4638675"/>
          </a:xfrm>
        </p:spPr>
        <p:txBody>
          <a:bodyPr/>
          <a:lstStyle/>
          <a:p>
            <a:r>
              <a:rPr lang="en-US" dirty="0" smtClean="0">
                <a:solidFill>
                  <a:schemeClr val="accent6"/>
                </a:solidFill>
              </a:rPr>
              <a:t>It is impossible to get good data from bad questions!</a:t>
            </a:r>
          </a:p>
          <a:p>
            <a:pPr>
              <a:buNone/>
            </a:pPr>
            <a:endParaRPr lang="en-US" dirty="0" smtClean="0"/>
          </a:p>
          <a:p>
            <a:r>
              <a:rPr lang="en-US" dirty="0" smtClean="0"/>
              <a:t>What was your research objective?</a:t>
            </a:r>
          </a:p>
          <a:p>
            <a:r>
              <a:rPr lang="en-US" dirty="0" smtClean="0"/>
              <a:t>Questions should be fun and easy to answer</a:t>
            </a:r>
          </a:p>
          <a:p>
            <a:r>
              <a:rPr lang="en-US" dirty="0" smtClean="0"/>
              <a:t>Provide instructions and confidentiality statement at the beginning</a:t>
            </a:r>
          </a:p>
          <a:p>
            <a:r>
              <a:rPr lang="en-US" dirty="0" smtClean="0"/>
              <a:t>Keep the questions short and easy to read </a:t>
            </a:r>
          </a:p>
          <a:p>
            <a:r>
              <a:rPr lang="en-US" dirty="0" smtClean="0"/>
              <a:t>Use response options that make sense and fit everyone</a:t>
            </a:r>
          </a:p>
          <a:p>
            <a:r>
              <a:rPr lang="en-US" dirty="0" smtClean="0"/>
              <a:t>Ask one question at a time</a:t>
            </a:r>
          </a:p>
          <a:p>
            <a:r>
              <a:rPr lang="en-US" dirty="0" smtClean="0"/>
              <a:t>Ask questions that avoid biasing the respondent</a:t>
            </a:r>
          </a:p>
          <a:p>
            <a:r>
              <a:rPr lang="en-US" dirty="0" smtClean="0"/>
              <a:t>Use open ended questions sparingly</a:t>
            </a:r>
          </a:p>
          <a:p>
            <a:pPr>
              <a:buNone/>
            </a:pPr>
            <a:endParaRPr lang="en-US" dirty="0" smtClean="0"/>
          </a:p>
          <a:p>
            <a:endParaRPr lang="en-US" dirty="0" smtClean="0"/>
          </a:p>
          <a:p>
            <a:pPr>
              <a:buNone/>
            </a:pP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20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fade">
                                      <p:cBhvr>
                                        <p:cTn id="12" dur="2000"/>
                                        <p:tgtEl>
                                          <p:spTgt spid="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animEffect transition="in" filter="fade">
                                      <p:cBhvr>
                                        <p:cTn id="17" dur="2000"/>
                                        <p:tgtEl>
                                          <p:spTgt spid="6">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xEl>
                                              <p:pRg st="4" end="4"/>
                                            </p:txEl>
                                          </p:spTgt>
                                        </p:tgtEl>
                                        <p:attrNameLst>
                                          <p:attrName>style.visibility</p:attrName>
                                        </p:attrNameLst>
                                      </p:cBhvr>
                                      <p:to>
                                        <p:strVal val="visible"/>
                                      </p:to>
                                    </p:set>
                                    <p:animEffect transition="in" filter="fade">
                                      <p:cBhvr>
                                        <p:cTn id="22" dur="2000"/>
                                        <p:tgtEl>
                                          <p:spTgt spid="6">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animEffect transition="in" filter="fade">
                                      <p:cBhvr>
                                        <p:cTn id="27" dur="2000"/>
                                        <p:tgtEl>
                                          <p:spTgt spid="6">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
                                            <p:txEl>
                                              <p:pRg st="6" end="6"/>
                                            </p:txEl>
                                          </p:spTgt>
                                        </p:tgtEl>
                                        <p:attrNameLst>
                                          <p:attrName>style.visibility</p:attrName>
                                        </p:attrNameLst>
                                      </p:cBhvr>
                                      <p:to>
                                        <p:strVal val="visible"/>
                                      </p:to>
                                    </p:set>
                                    <p:animEffect transition="in" filter="fade">
                                      <p:cBhvr>
                                        <p:cTn id="32" dur="2000"/>
                                        <p:tgtEl>
                                          <p:spTgt spid="6">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6">
                                            <p:txEl>
                                              <p:pRg st="7" end="7"/>
                                            </p:txEl>
                                          </p:spTgt>
                                        </p:tgtEl>
                                        <p:attrNameLst>
                                          <p:attrName>style.visibility</p:attrName>
                                        </p:attrNameLst>
                                      </p:cBhvr>
                                      <p:to>
                                        <p:strVal val="visible"/>
                                      </p:to>
                                    </p:set>
                                    <p:animEffect transition="in" filter="fade">
                                      <p:cBhvr>
                                        <p:cTn id="37" dur="2000"/>
                                        <p:tgtEl>
                                          <p:spTgt spid="6">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6">
                                            <p:txEl>
                                              <p:pRg st="8" end="8"/>
                                            </p:txEl>
                                          </p:spTgt>
                                        </p:tgtEl>
                                        <p:attrNameLst>
                                          <p:attrName>style.visibility</p:attrName>
                                        </p:attrNameLst>
                                      </p:cBhvr>
                                      <p:to>
                                        <p:strVal val="visible"/>
                                      </p:to>
                                    </p:set>
                                    <p:animEffect transition="in" filter="fade">
                                      <p:cBhvr>
                                        <p:cTn id="42" dur="2000"/>
                                        <p:tgtEl>
                                          <p:spTgt spid="6">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6">
                                            <p:txEl>
                                              <p:pRg st="9" end="9"/>
                                            </p:txEl>
                                          </p:spTgt>
                                        </p:tgtEl>
                                        <p:attrNameLst>
                                          <p:attrName>style.visibility</p:attrName>
                                        </p:attrNameLst>
                                      </p:cBhvr>
                                      <p:to>
                                        <p:strVal val="visible"/>
                                      </p:to>
                                    </p:set>
                                    <p:animEffect transition="in" filter="fade">
                                      <p:cBhvr>
                                        <p:cTn id="47" dur="2000"/>
                                        <p:tgtEl>
                                          <p:spTgt spid="6">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144B4068-0444-453C-8560-FA1ACF60E754}" type="slidenum">
              <a:rPr lang="en-US"/>
              <a:pPr/>
              <a:t>7</a:t>
            </a:fld>
            <a:endParaRPr lang="en-US" dirty="0"/>
          </a:p>
        </p:txBody>
      </p:sp>
      <p:sp>
        <p:nvSpPr>
          <p:cNvPr id="27658" name="Rectangle 10"/>
          <p:cNvSpPr>
            <a:spLocks noGrp="1" noChangeArrowheads="1"/>
          </p:cNvSpPr>
          <p:nvPr>
            <p:ph type="title"/>
          </p:nvPr>
        </p:nvSpPr>
        <p:spPr>
          <a:xfrm>
            <a:off x="415925" y="-1"/>
            <a:ext cx="8728075" cy="836579"/>
          </a:xfrm>
        </p:spPr>
        <p:txBody>
          <a:bodyPr/>
          <a:lstStyle/>
          <a:p>
            <a:r>
              <a:rPr lang="en-US" sz="1800" dirty="0" smtClean="0"/>
              <a:t>What is one thing you would change about your latest visit to Henry </a:t>
            </a:r>
            <a:r>
              <a:rPr lang="en-US" sz="1800" dirty="0" err="1" smtClean="0"/>
              <a:t>Doorly</a:t>
            </a:r>
            <a:r>
              <a:rPr lang="en-US" sz="1800" dirty="0" smtClean="0"/>
              <a:t> Zoo? (open ended, asked only of those who said they visited in the last 12 months)?</a:t>
            </a:r>
            <a:endParaRPr lang="en-US" sz="1800" dirty="0"/>
          </a:p>
        </p:txBody>
      </p:sp>
      <p:sp>
        <p:nvSpPr>
          <p:cNvPr id="9" name="TextBox 8"/>
          <p:cNvSpPr txBox="1"/>
          <p:nvPr/>
        </p:nvSpPr>
        <p:spPr>
          <a:xfrm>
            <a:off x="3043567" y="6289427"/>
            <a:ext cx="8112868" cy="369332"/>
          </a:xfrm>
          <a:prstGeom prst="rect">
            <a:avLst/>
          </a:prstGeom>
          <a:noFill/>
        </p:spPr>
        <p:txBody>
          <a:bodyPr wrap="square" rtlCol="0">
            <a:spAutoFit/>
          </a:bodyPr>
          <a:lstStyle/>
          <a:p>
            <a:r>
              <a:rPr lang="en-US" dirty="0" smtClean="0"/>
              <a:t>All other responses accounted for &lt;1%</a:t>
            </a:r>
            <a:endParaRPr lang="en-US" dirty="0"/>
          </a:p>
        </p:txBody>
      </p:sp>
      <p:graphicFrame>
        <p:nvGraphicFramePr>
          <p:cNvPr id="11" name="Content Placeholder 4"/>
          <p:cNvGraphicFramePr>
            <a:graphicFrameLocks/>
          </p:cNvGraphicFramePr>
          <p:nvPr/>
        </p:nvGraphicFramePr>
        <p:xfrm>
          <a:off x="635946" y="953307"/>
          <a:ext cx="8002216" cy="519556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GOOD vs. BAD</a:t>
            </a:r>
            <a:endParaRPr lang="en-US" dirty="0"/>
          </a:p>
        </p:txBody>
      </p:sp>
      <p:sp>
        <p:nvSpPr>
          <p:cNvPr id="3" name="Content Placeholder 2"/>
          <p:cNvSpPr>
            <a:spLocks noGrp="1"/>
          </p:cNvSpPr>
          <p:nvPr>
            <p:ph idx="1"/>
          </p:nvPr>
        </p:nvSpPr>
        <p:spPr>
          <a:xfrm>
            <a:off x="285750" y="1143000"/>
            <a:ext cx="8572500" cy="1995985"/>
          </a:xfrm>
        </p:spPr>
        <p:txBody>
          <a:bodyPr/>
          <a:lstStyle/>
          <a:p>
            <a:r>
              <a:rPr lang="en-US" dirty="0" smtClean="0"/>
              <a:t>What subject do you enjoy most at school?</a:t>
            </a:r>
          </a:p>
          <a:p>
            <a:pPr marL="914400" lvl="1" indent="-457200">
              <a:buAutoNum type="alphaLcPeriod"/>
            </a:pPr>
            <a:r>
              <a:rPr lang="en-US" dirty="0" smtClean="0"/>
              <a:t>Math</a:t>
            </a:r>
          </a:p>
          <a:p>
            <a:pPr marL="914400" lvl="1" indent="-457200">
              <a:buAutoNum type="alphaLcPeriod"/>
            </a:pPr>
            <a:r>
              <a:rPr lang="en-US" dirty="0" smtClean="0"/>
              <a:t>English</a:t>
            </a:r>
          </a:p>
          <a:p>
            <a:pPr marL="914400" lvl="1" indent="-457200">
              <a:buAutoNum type="alphaLcPeriod"/>
            </a:pPr>
            <a:r>
              <a:rPr lang="en-US" dirty="0" smtClean="0"/>
              <a:t>History</a:t>
            </a:r>
          </a:p>
          <a:p>
            <a:pPr marL="914400" lvl="1" indent="-457200">
              <a:buAutoNum type="alphaLcPeriod"/>
            </a:pPr>
            <a:r>
              <a:rPr lang="en-US" dirty="0" smtClean="0"/>
              <a:t>Football practice</a:t>
            </a:r>
          </a:p>
          <a:p>
            <a:pPr marL="514350" indent="-457200">
              <a:buAutoNum type="alphaLcPeriod"/>
            </a:pPr>
            <a:endParaRPr lang="en-US" dirty="0"/>
          </a:p>
        </p:txBody>
      </p:sp>
      <p:sp>
        <p:nvSpPr>
          <p:cNvPr id="4" name="Slide Number Placeholder 3"/>
          <p:cNvSpPr>
            <a:spLocks noGrp="1"/>
          </p:cNvSpPr>
          <p:nvPr>
            <p:ph type="sldNum" sz="quarter" idx="10"/>
          </p:nvPr>
        </p:nvSpPr>
        <p:spPr/>
        <p:txBody>
          <a:bodyPr/>
          <a:lstStyle/>
          <a:p>
            <a:fld id="{789EFD8A-3B1B-4513-B85A-7DF7E43E812F}" type="slidenum">
              <a:rPr lang="en-US" smtClean="0"/>
              <a:pPr/>
              <a:t>8</a:t>
            </a:fld>
            <a:endParaRPr lang="en-US" dirty="0"/>
          </a:p>
        </p:txBody>
      </p:sp>
      <p:sp>
        <p:nvSpPr>
          <p:cNvPr id="6" name="Content Placeholder 2"/>
          <p:cNvSpPr txBox="1">
            <a:spLocks/>
          </p:cNvSpPr>
          <p:nvPr/>
        </p:nvSpPr>
        <p:spPr bwMode="auto">
          <a:xfrm>
            <a:off x="218364" y="3615519"/>
            <a:ext cx="8572500" cy="199598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Pct val="55000"/>
              <a:buFont typeface="Wingdings" pitchFamily="2" charset="2"/>
              <a:buChar char="n"/>
              <a:tabLst/>
              <a:defRPr/>
            </a:pPr>
            <a:r>
              <a:rPr kumimoji="0" lang="en-US" sz="2200" b="0" i="0" u="none" strike="noStrike" kern="0" cap="none" spc="0" normalizeH="0" baseline="0" noProof="0" dirty="0" smtClean="0">
                <a:ln>
                  <a:noFill/>
                </a:ln>
                <a:solidFill>
                  <a:schemeClr val="bg2"/>
                </a:solidFill>
                <a:effectLst/>
                <a:uLnTx/>
                <a:uFillTx/>
                <a:latin typeface="+mn-lt"/>
                <a:ea typeface="+mn-ea"/>
                <a:cs typeface="+mn-cs"/>
              </a:rPr>
              <a:t>Of</a:t>
            </a:r>
            <a:r>
              <a:rPr kumimoji="0" lang="en-US" sz="2200" b="0" i="0" u="none" strike="noStrike" kern="0" cap="none" spc="0" normalizeH="0" noProof="0" dirty="0" smtClean="0">
                <a:ln>
                  <a:noFill/>
                </a:ln>
                <a:solidFill>
                  <a:schemeClr val="bg2"/>
                </a:solidFill>
                <a:effectLst/>
                <a:uLnTx/>
                <a:uFillTx/>
                <a:latin typeface="+mn-lt"/>
                <a:ea typeface="+mn-ea"/>
                <a:cs typeface="+mn-cs"/>
              </a:rPr>
              <a:t> the following subjects, which do you enjoy most</a:t>
            </a:r>
            <a:r>
              <a:rPr kumimoji="0" lang="en-US" sz="2200" b="0" i="0" u="none" strike="noStrike" kern="0" cap="none" spc="0" normalizeH="0" baseline="0" noProof="0" dirty="0" smtClean="0">
                <a:ln>
                  <a:noFill/>
                </a:ln>
                <a:solidFill>
                  <a:schemeClr val="bg2"/>
                </a:solidFill>
                <a:effectLst/>
                <a:uLnTx/>
                <a:uFillTx/>
                <a:latin typeface="+mn-lt"/>
                <a:ea typeface="+mn-ea"/>
                <a:cs typeface="+mn-cs"/>
              </a:rPr>
              <a:t>?</a:t>
            </a:r>
          </a:p>
          <a:p>
            <a:pPr marL="914400" marR="0" lvl="1" indent="-457200" algn="l" defTabSz="914400" rtl="0" eaLnBrk="1" fontAlgn="base" latinLnBrk="0" hangingPunct="1">
              <a:lnSpc>
                <a:spcPct val="100000"/>
              </a:lnSpc>
              <a:spcBef>
                <a:spcPct val="20000"/>
              </a:spcBef>
              <a:spcAft>
                <a:spcPct val="0"/>
              </a:spcAft>
              <a:buClrTx/>
              <a:buSzTx/>
              <a:buFont typeface="Arial" charset="0"/>
              <a:buAutoNum type="alphaLcPeriod"/>
              <a:tabLst/>
              <a:defRPr/>
            </a:pPr>
            <a:r>
              <a:rPr kumimoji="0" lang="en-US" sz="2000" b="0" i="0" u="none" strike="noStrike" kern="0" cap="none" spc="0" normalizeH="0" baseline="0" noProof="0" dirty="0" smtClean="0">
                <a:ln>
                  <a:noFill/>
                </a:ln>
                <a:solidFill>
                  <a:schemeClr val="bg2"/>
                </a:solidFill>
                <a:effectLst/>
                <a:uLnTx/>
                <a:uFillTx/>
                <a:latin typeface="+mn-lt"/>
                <a:cs typeface="+mn-cs"/>
              </a:rPr>
              <a:t>Math</a:t>
            </a:r>
          </a:p>
          <a:p>
            <a:pPr marL="914400" marR="0" lvl="1" indent="-457200" algn="l" defTabSz="914400" rtl="0" eaLnBrk="1" fontAlgn="base" latinLnBrk="0" hangingPunct="1">
              <a:lnSpc>
                <a:spcPct val="100000"/>
              </a:lnSpc>
              <a:spcBef>
                <a:spcPct val="20000"/>
              </a:spcBef>
              <a:spcAft>
                <a:spcPct val="0"/>
              </a:spcAft>
              <a:buClrTx/>
              <a:buSzTx/>
              <a:buFont typeface="Arial" charset="0"/>
              <a:buAutoNum type="alphaLcPeriod"/>
              <a:tabLst/>
              <a:defRPr/>
            </a:pPr>
            <a:r>
              <a:rPr kumimoji="0" lang="en-US" sz="2000" b="0" i="0" u="none" strike="noStrike" kern="0" cap="none" spc="0" normalizeH="0" baseline="0" noProof="0" dirty="0" smtClean="0">
                <a:ln>
                  <a:noFill/>
                </a:ln>
                <a:solidFill>
                  <a:schemeClr val="bg2"/>
                </a:solidFill>
                <a:effectLst/>
                <a:uLnTx/>
                <a:uFillTx/>
                <a:latin typeface="+mn-lt"/>
                <a:cs typeface="+mn-cs"/>
              </a:rPr>
              <a:t>English</a:t>
            </a:r>
          </a:p>
          <a:p>
            <a:pPr marL="914400" marR="0" lvl="1" indent="-457200" algn="l" defTabSz="914400" rtl="0" eaLnBrk="1" fontAlgn="base" latinLnBrk="0" hangingPunct="1">
              <a:lnSpc>
                <a:spcPct val="100000"/>
              </a:lnSpc>
              <a:spcBef>
                <a:spcPct val="20000"/>
              </a:spcBef>
              <a:spcAft>
                <a:spcPct val="0"/>
              </a:spcAft>
              <a:buClrTx/>
              <a:buSzTx/>
              <a:buFont typeface="Arial" charset="0"/>
              <a:buAutoNum type="alphaLcPeriod"/>
              <a:tabLst/>
              <a:defRPr/>
            </a:pPr>
            <a:r>
              <a:rPr kumimoji="0" lang="en-US" sz="2000" b="0" i="0" u="none" strike="noStrike" kern="0" cap="none" spc="0" normalizeH="0" baseline="0" noProof="0" dirty="0" smtClean="0">
                <a:ln>
                  <a:noFill/>
                </a:ln>
                <a:solidFill>
                  <a:schemeClr val="bg2"/>
                </a:solidFill>
                <a:effectLst/>
                <a:uLnTx/>
                <a:uFillTx/>
                <a:latin typeface="+mn-lt"/>
                <a:cs typeface="+mn-cs"/>
              </a:rPr>
              <a:t>History</a:t>
            </a:r>
          </a:p>
          <a:p>
            <a:pPr marL="914400" marR="0" lvl="1" indent="-457200" algn="l" defTabSz="914400" rtl="0" eaLnBrk="1" fontAlgn="base" latinLnBrk="0" hangingPunct="1">
              <a:lnSpc>
                <a:spcPct val="100000"/>
              </a:lnSpc>
              <a:spcBef>
                <a:spcPct val="20000"/>
              </a:spcBef>
              <a:spcAft>
                <a:spcPct val="0"/>
              </a:spcAft>
              <a:buClrTx/>
              <a:buSzTx/>
              <a:buFont typeface="Arial" charset="0"/>
              <a:buAutoNum type="alphaLcPeriod"/>
              <a:tabLst/>
              <a:defRPr/>
            </a:pPr>
            <a:r>
              <a:rPr lang="en-US" sz="2000" kern="0" dirty="0" smtClean="0">
                <a:solidFill>
                  <a:schemeClr val="bg2"/>
                </a:solidFill>
                <a:latin typeface="+mn-lt"/>
                <a:cs typeface="+mn-cs"/>
              </a:rPr>
              <a:t>Science</a:t>
            </a:r>
          </a:p>
          <a:p>
            <a:pPr marL="914400" marR="0" lvl="1" indent="-457200" algn="l" defTabSz="914400" rtl="0" eaLnBrk="1" fontAlgn="base" latinLnBrk="0" hangingPunct="1">
              <a:lnSpc>
                <a:spcPct val="100000"/>
              </a:lnSpc>
              <a:spcBef>
                <a:spcPct val="20000"/>
              </a:spcBef>
              <a:spcAft>
                <a:spcPct val="0"/>
              </a:spcAft>
              <a:buClrTx/>
              <a:buSzTx/>
              <a:buFont typeface="Arial" charset="0"/>
              <a:buAutoNum type="alphaLcPeriod"/>
              <a:tabLst/>
              <a:defRPr/>
            </a:pPr>
            <a:r>
              <a:rPr kumimoji="0" lang="en-US" sz="2000" b="0" i="0" u="none" strike="noStrike" kern="0" cap="none" spc="0" normalizeH="0" baseline="0" noProof="0" dirty="0" smtClean="0">
                <a:ln>
                  <a:noFill/>
                </a:ln>
                <a:solidFill>
                  <a:schemeClr val="bg2"/>
                </a:solidFill>
                <a:effectLst/>
                <a:uLnTx/>
                <a:uFillTx/>
                <a:latin typeface="+mn-lt"/>
                <a:cs typeface="+mn-cs"/>
              </a:rPr>
              <a:t>None of the above</a:t>
            </a:r>
          </a:p>
          <a:p>
            <a:pPr marL="514350" marR="0" lvl="0" indent="-457200" algn="l" defTabSz="914400" rtl="0" eaLnBrk="1" fontAlgn="base" latinLnBrk="0" hangingPunct="1">
              <a:lnSpc>
                <a:spcPct val="100000"/>
              </a:lnSpc>
              <a:spcBef>
                <a:spcPct val="20000"/>
              </a:spcBef>
              <a:spcAft>
                <a:spcPct val="0"/>
              </a:spcAft>
              <a:buClrTx/>
              <a:buSzPct val="55000"/>
              <a:buFont typeface="Wingdings" pitchFamily="2" charset="2"/>
              <a:buAutoNum type="alphaLcPeriod"/>
              <a:tabLst/>
              <a:defRPr/>
            </a:pPr>
            <a:endParaRPr kumimoji="0" lang="en-US" sz="2200" b="0" i="0" u="none" strike="noStrike" kern="0" cap="none" spc="0" normalizeH="0" baseline="0" noProof="0" dirty="0">
              <a:ln>
                <a:noFill/>
              </a:ln>
              <a:solidFill>
                <a:schemeClr val="bg2"/>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 calcmode="lin" valueType="num">
                                      <p:cBhvr additive="base">
                                        <p:cTn id="2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0" end="0"/>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txEl>
                                              <p:pRg st="1" end="1"/>
                                            </p:txEl>
                                          </p:spTgt>
                                        </p:tgtEl>
                                        <p:attrNameLst>
                                          <p:attrName>style.visibility</p:attrName>
                                        </p:attrNameLst>
                                      </p:cBhvr>
                                      <p:to>
                                        <p:strVal val="visible"/>
                                      </p:to>
                                    </p:set>
                                    <p:anim calcmode="lin" valueType="num">
                                      <p:cBhvr additive="base">
                                        <p:cTn id="3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1" end="1"/>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6">
                                            <p:txEl>
                                              <p:pRg st="2" end="2"/>
                                            </p:txEl>
                                          </p:spTgt>
                                        </p:tgtEl>
                                        <p:attrNameLst>
                                          <p:attrName>style.visibility</p:attrName>
                                        </p:attrNameLst>
                                      </p:cBhvr>
                                      <p:to>
                                        <p:strVal val="visible"/>
                                      </p:to>
                                    </p:set>
                                    <p:anim calcmode="lin" valueType="num">
                                      <p:cBhvr additive="base">
                                        <p:cTn id="3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2" end="2"/>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3" end="3"/>
                                            </p:txEl>
                                          </p:spTgt>
                                        </p:tgtEl>
                                        <p:attrNameLst>
                                          <p:attrName>style.visibility</p:attrName>
                                        </p:attrNameLst>
                                      </p:cBhvr>
                                      <p:to>
                                        <p:strVal val="visible"/>
                                      </p:to>
                                    </p:set>
                                    <p:anim calcmode="lin" valueType="num">
                                      <p:cBhvr additive="base">
                                        <p:cTn id="4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3" end="3"/>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6">
                                            <p:txEl>
                                              <p:pRg st="4" end="4"/>
                                            </p:txEl>
                                          </p:spTgt>
                                        </p:tgtEl>
                                        <p:attrNameLst>
                                          <p:attrName>style.visibility</p:attrName>
                                        </p:attrNameLst>
                                      </p:cBhvr>
                                      <p:to>
                                        <p:strVal val="visible"/>
                                      </p:to>
                                    </p:set>
                                    <p:anim calcmode="lin" valueType="num">
                                      <p:cBhvr additive="base">
                                        <p:cTn id="4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6">
                                            <p:txEl>
                                              <p:pRg st="4" end="4"/>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6">
                                            <p:txEl>
                                              <p:pRg st="5" end="5"/>
                                            </p:txEl>
                                          </p:spTgt>
                                        </p:tgtEl>
                                        <p:attrNameLst>
                                          <p:attrName>style.visibility</p:attrName>
                                        </p:attrNameLst>
                                      </p:cBhvr>
                                      <p:to>
                                        <p:strVal val="visible"/>
                                      </p:to>
                                    </p:set>
                                    <p:anim calcmode="lin" valueType="num">
                                      <p:cBhvr additive="base">
                                        <p:cTn id="49"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P spid="6" grpId="0" build="allAtOnce"/>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GOOD vs. BAD</a:t>
            </a:r>
            <a:endParaRPr lang="en-US" dirty="0"/>
          </a:p>
        </p:txBody>
      </p:sp>
      <p:sp>
        <p:nvSpPr>
          <p:cNvPr id="3" name="Content Placeholder 2"/>
          <p:cNvSpPr>
            <a:spLocks noGrp="1"/>
          </p:cNvSpPr>
          <p:nvPr>
            <p:ph idx="1"/>
          </p:nvPr>
        </p:nvSpPr>
        <p:spPr/>
        <p:txBody>
          <a:bodyPr/>
          <a:lstStyle/>
          <a:p>
            <a:r>
              <a:rPr lang="en-US" dirty="0" smtClean="0"/>
              <a:t>How much time do you spend doing homework?</a:t>
            </a:r>
          </a:p>
          <a:p>
            <a:pPr marL="914400" lvl="1" indent="-457200">
              <a:buAutoNum type="alphaLcPeriod"/>
            </a:pPr>
            <a:r>
              <a:rPr lang="en-US" dirty="0" smtClean="0"/>
              <a:t>60 minutes</a:t>
            </a:r>
          </a:p>
          <a:p>
            <a:pPr marL="914400" lvl="1" indent="-457200">
              <a:buAutoNum type="alphaLcPeriod"/>
            </a:pPr>
            <a:r>
              <a:rPr lang="en-US" dirty="0" smtClean="0"/>
              <a:t>2-3 hours</a:t>
            </a:r>
          </a:p>
          <a:p>
            <a:pPr marL="914400" lvl="1" indent="-457200">
              <a:buAutoNum type="alphaLcPeriod"/>
            </a:pPr>
            <a:r>
              <a:rPr lang="en-US" dirty="0" smtClean="0"/>
              <a:t>3-5 hours</a:t>
            </a:r>
          </a:p>
          <a:p>
            <a:pPr marL="914400" lvl="1" indent="-457200">
              <a:buAutoNum type="alphaLcPeriod"/>
            </a:pPr>
            <a:r>
              <a:rPr lang="en-US" dirty="0" smtClean="0"/>
              <a:t>more than 4 hours</a:t>
            </a:r>
          </a:p>
          <a:p>
            <a:pPr marL="514350" indent="-457200">
              <a:buNone/>
            </a:pPr>
            <a:endParaRPr lang="en-US" dirty="0"/>
          </a:p>
          <a:p>
            <a:pPr marL="514350" indent="-457200"/>
            <a:r>
              <a:rPr lang="en-US" dirty="0" smtClean="0"/>
              <a:t>In an average day, how many hours do you spend doing homework?</a:t>
            </a:r>
          </a:p>
          <a:p>
            <a:pPr marL="914400" lvl="1" indent="-457200">
              <a:buAutoNum type="alphaLcPeriod"/>
            </a:pPr>
            <a:r>
              <a:rPr lang="en-US" dirty="0" smtClean="0"/>
              <a:t>Zero hours</a:t>
            </a:r>
          </a:p>
          <a:p>
            <a:pPr marL="914400" lvl="1" indent="-457200">
              <a:buAutoNum type="alphaLcPeriod"/>
            </a:pPr>
            <a:r>
              <a:rPr lang="en-US" dirty="0" smtClean="0"/>
              <a:t>Up to 2 hours</a:t>
            </a:r>
          </a:p>
          <a:p>
            <a:pPr marL="914400" lvl="1" indent="-457200">
              <a:buAutoNum type="alphaLcPeriod"/>
            </a:pPr>
            <a:r>
              <a:rPr lang="en-US" dirty="0" smtClean="0"/>
              <a:t>2 - 4 hours</a:t>
            </a:r>
          </a:p>
          <a:p>
            <a:pPr marL="914400" lvl="1" indent="-457200">
              <a:buAutoNum type="alphaLcPeriod"/>
            </a:pPr>
            <a:r>
              <a:rPr lang="en-US" dirty="0" smtClean="0"/>
              <a:t>More than 4 hours</a:t>
            </a:r>
          </a:p>
        </p:txBody>
      </p:sp>
      <p:sp>
        <p:nvSpPr>
          <p:cNvPr id="4" name="Slide Number Placeholder 3"/>
          <p:cNvSpPr>
            <a:spLocks noGrp="1"/>
          </p:cNvSpPr>
          <p:nvPr>
            <p:ph type="sldNum" sz="quarter" idx="10"/>
          </p:nvPr>
        </p:nvSpPr>
        <p:spPr/>
        <p:txBody>
          <a:bodyPr/>
          <a:lstStyle/>
          <a:p>
            <a:fld id="{789EFD8A-3B1B-4513-B85A-7DF7E43E812F}" type="slidenum">
              <a:rPr lang="en-US" smtClean="0"/>
              <a:pPr/>
              <a:t>9</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 calcmode="lin" valueType="num">
                                      <p:cBhvr additive="base">
                                        <p:cTn id="2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anim calcmode="lin" valueType="num">
                                      <p:cBhvr additive="base">
                                        <p:cTn id="3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7" end="7"/>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 calcmode="lin" valueType="num">
                                      <p:cBhvr additive="base">
                                        <p:cTn id="3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8" end="8"/>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3">
                                            <p:txEl>
                                              <p:pRg st="9" end="9"/>
                                            </p:txEl>
                                          </p:spTgt>
                                        </p:tgtEl>
                                        <p:attrNameLst>
                                          <p:attrName>style.visibility</p:attrName>
                                        </p:attrNameLst>
                                      </p:cBhvr>
                                      <p:to>
                                        <p:strVal val="visible"/>
                                      </p:to>
                                    </p:set>
                                    <p:anim calcmode="lin" valueType="num">
                                      <p:cBhvr additive="base">
                                        <p:cTn id="4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9" end="9"/>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3">
                                            <p:txEl>
                                              <p:pRg st="10" end="10"/>
                                            </p:txEl>
                                          </p:spTgt>
                                        </p:tgtEl>
                                        <p:attrNameLst>
                                          <p:attrName>style.visibility</p:attrName>
                                        </p:attrNameLst>
                                      </p:cBhvr>
                                      <p:to>
                                        <p:strVal val="visible"/>
                                      </p:to>
                                    </p:set>
                                    <p:anim calcmode="lin" valueType="num">
                                      <p:cBhvr additive="base">
                                        <p:cTn id="45"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Default Design">
  <a:themeElements>
    <a:clrScheme name="Default Design 1">
      <a:dk1>
        <a:srgbClr val="4D4F53"/>
      </a:dk1>
      <a:lt1>
        <a:srgbClr val="FFFFFF"/>
      </a:lt1>
      <a:dk2>
        <a:srgbClr val="61C250"/>
      </a:dk2>
      <a:lt2>
        <a:srgbClr val="4D4F53"/>
      </a:lt2>
      <a:accent1>
        <a:srgbClr val="C3E76F"/>
      </a:accent1>
      <a:accent2>
        <a:srgbClr val="61C250"/>
      </a:accent2>
      <a:accent3>
        <a:srgbClr val="FFFFFF"/>
      </a:accent3>
      <a:accent4>
        <a:srgbClr val="404246"/>
      </a:accent4>
      <a:accent5>
        <a:srgbClr val="DEF1BB"/>
      </a:accent5>
      <a:accent6>
        <a:srgbClr val="57B048"/>
      </a:accent6>
      <a:hlink>
        <a:srgbClr val="007934"/>
      </a:hlink>
      <a:folHlink>
        <a:srgbClr val="275937"/>
      </a:folHlink>
    </a:clrScheme>
    <a:fontScheme name="Default Design">
      <a:majorFont>
        <a:latin typeface="Georgia"/>
        <a:ea typeface=""/>
        <a:cs typeface="Arial"/>
      </a:majorFont>
      <a:minorFont>
        <a:latin typeface="Helvetic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4D4F53"/>
        </a:dk1>
        <a:lt1>
          <a:srgbClr val="FFFFFF"/>
        </a:lt1>
        <a:dk2>
          <a:srgbClr val="61C250"/>
        </a:dk2>
        <a:lt2>
          <a:srgbClr val="4D4F53"/>
        </a:lt2>
        <a:accent1>
          <a:srgbClr val="C3E76F"/>
        </a:accent1>
        <a:accent2>
          <a:srgbClr val="61C250"/>
        </a:accent2>
        <a:accent3>
          <a:srgbClr val="FFFFFF"/>
        </a:accent3>
        <a:accent4>
          <a:srgbClr val="404246"/>
        </a:accent4>
        <a:accent5>
          <a:srgbClr val="DEF1BB"/>
        </a:accent5>
        <a:accent6>
          <a:srgbClr val="57B048"/>
        </a:accent6>
        <a:hlink>
          <a:srgbClr val="007934"/>
        </a:hlink>
        <a:folHlink>
          <a:srgbClr val="275937"/>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2330</TotalTime>
  <Words>1005</Words>
  <Application>Microsoft Office PowerPoint</Application>
  <PresentationFormat>On-screen Show (4:3)</PresentationFormat>
  <Paragraphs>231</Paragraphs>
  <Slides>22</Slides>
  <Notes>7</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Default Design</vt:lpstr>
      <vt:lpstr>Slide 1</vt:lpstr>
      <vt:lpstr> </vt:lpstr>
      <vt:lpstr>The “truth”  - You want to find it!!</vt:lpstr>
      <vt:lpstr>2. Define your population and sample</vt:lpstr>
      <vt:lpstr> 3. Decide how to field questions  </vt:lpstr>
      <vt:lpstr>4. Create questions</vt:lpstr>
      <vt:lpstr>What is one thing you would change about your latest visit to Henry Doorly Zoo? (open ended, asked only of those who said they visited in the last 12 months)?</vt:lpstr>
      <vt:lpstr>GOOD vs. BAD</vt:lpstr>
      <vt:lpstr>GOOD vs. BAD</vt:lpstr>
      <vt:lpstr>GOOD vs. BAD</vt:lpstr>
      <vt:lpstr>GOOD vs. BAD</vt:lpstr>
      <vt:lpstr>GOOD vs. BAD</vt:lpstr>
      <vt:lpstr>GOOD vs. BAD</vt:lpstr>
      <vt:lpstr>Create the Questionnaire </vt:lpstr>
      <vt:lpstr>5. Test questions</vt:lpstr>
      <vt:lpstr>6. Field Questions</vt:lpstr>
      <vt:lpstr>7. Prepare Data</vt:lpstr>
      <vt:lpstr> 8. Analyze Data         9. Report Data                </vt:lpstr>
      <vt:lpstr>Review your results – do they make sense?</vt:lpstr>
      <vt:lpstr>What is one thing you would change about your latest visit to Henry Doorly Zoo? (open ended, asked only of those who said they visited in the last 12 months)?</vt:lpstr>
      <vt:lpstr>What is one thing you would change about your latest visit to Henry Doorly Zoo?</vt:lpstr>
      <vt:lpstr>Slide 22</vt:lpstr>
    </vt:vector>
  </TitlesOfParts>
  <Company>The Gallup Organizations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GALLUP® Consulting Template 2007</dc:title>
  <dc:creator/>
  <dc:description>If you have any questions regarding this template, please contact Julie Fienhold at 402-938-6740. For questions regarding our overall Corporate Look/Brand please contact Dave Marks at 402-938-6518.</dc:description>
  <cp:lastModifiedBy> </cp:lastModifiedBy>
  <cp:revision>225</cp:revision>
  <dcterms:created xsi:type="dcterms:W3CDTF">2007-07-19T19:31:24Z</dcterms:created>
  <dcterms:modified xsi:type="dcterms:W3CDTF">2010-09-27T13:04:19Z</dcterms:modified>
</cp:coreProperties>
</file>